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6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3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notesSlides/notesSlide15.xml" ContentType="application/vnd.openxmlformats-officedocument.presentationml.notesSlid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7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17.xml" ContentType="application/vnd.openxmlformats-officedocument.presentationml.notesSlide+xml"/>
  <Override PartName="/ppt/charts/chart28.xml" ContentType="application/vnd.openxmlformats-officedocument.drawingml.chart+xml"/>
  <Override PartName="/ppt/notesSlides/notesSlide18.xml" ContentType="application/vnd.openxmlformats-officedocument.presentationml.notesSlide+xml"/>
  <Override PartName="/ppt/charts/chart29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19.xml" ContentType="application/vnd.openxmlformats-officedocument.presentationml.notesSlide+xml"/>
  <Override PartName="/ppt/charts/chart30.xml" ContentType="application/vnd.openxmlformats-officedocument.drawingml.chart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15490" r:id="rId5"/>
    <p:sldId id="15459" r:id="rId6"/>
    <p:sldId id="15530" r:id="rId7"/>
    <p:sldId id="2147469038" r:id="rId8"/>
    <p:sldId id="15712" r:id="rId9"/>
    <p:sldId id="2147469037" r:id="rId10"/>
    <p:sldId id="15623" r:id="rId11"/>
    <p:sldId id="2147469056" r:id="rId12"/>
    <p:sldId id="2147469039" r:id="rId13"/>
    <p:sldId id="2147469040" r:id="rId14"/>
    <p:sldId id="2147469041" r:id="rId15"/>
    <p:sldId id="2147469068" r:id="rId16"/>
    <p:sldId id="2147469042" r:id="rId17"/>
    <p:sldId id="2147469055" r:id="rId18"/>
    <p:sldId id="2147469043" r:id="rId19"/>
    <p:sldId id="2147469044" r:id="rId20"/>
    <p:sldId id="2147469045" r:id="rId21"/>
    <p:sldId id="2147469047" r:id="rId22"/>
    <p:sldId id="2147469057" r:id="rId23"/>
    <p:sldId id="2147469046" r:id="rId24"/>
    <p:sldId id="2147469070" r:id="rId25"/>
    <p:sldId id="2147469051" r:id="rId26"/>
    <p:sldId id="2147469071" r:id="rId27"/>
    <p:sldId id="2147469050" r:id="rId28"/>
    <p:sldId id="2147469072" r:id="rId29"/>
    <p:sldId id="2147469073" r:id="rId30"/>
    <p:sldId id="2147469053" r:id="rId31"/>
    <p:sldId id="2147469054" r:id="rId32"/>
    <p:sldId id="2147469074" r:id="rId33"/>
    <p:sldId id="2147469058" r:id="rId34"/>
    <p:sldId id="2147469052" r:id="rId35"/>
    <p:sldId id="2147469069" r:id="rId36"/>
    <p:sldId id="2147469060" r:id="rId37"/>
    <p:sldId id="2147469059" r:id="rId38"/>
    <p:sldId id="15486" r:id="rId39"/>
  </p:sldIdLst>
  <p:sldSz cx="9144000" cy="5143500" type="screen16x9"/>
  <p:notesSz cx="9918700" cy="6819900"/>
  <p:embeddedFontLst>
    <p:embeddedFont>
      <p:font typeface="Belfius Montserrat" panose="00000500000000000000" pitchFamily="50" charset="0"/>
      <p:regular r:id="rId42"/>
      <p:bold r:id="rId43"/>
      <p:italic r:id="rId44"/>
      <p:boldItalic r:id="rId45"/>
    </p:embeddedFont>
    <p:embeddedFont>
      <p:font typeface="Belfius Montserrat Light" panose="00000400000000000000" pitchFamily="50" charset="0"/>
      <p:regular r:id="rId46"/>
      <p:italic r:id="rId47"/>
    </p:embeddedFont>
    <p:embeddedFont>
      <p:font typeface="Belfius Montserrat Medium" panose="00000600000000000000" pitchFamily="50" charset="0"/>
      <p:regular r:id="rId48"/>
      <p:italic r:id="rId49"/>
    </p:embeddedFont>
    <p:embeddedFont>
      <p:font typeface="Belfius21" pitchFamily="2" charset="0"/>
      <p:regular r:id="rId50"/>
      <p:bold r:id="rId51"/>
      <p:italic r:id="rId52"/>
      <p:boldItalic r:id="rId53"/>
    </p:embeddedFont>
    <p:embeddedFont>
      <p:font typeface="Belfius21 Light" pitchFamily="2" charset="0"/>
      <p:regular r:id="rId54"/>
      <p:italic r:id="rId55"/>
    </p:embeddedFont>
    <p:embeddedFont>
      <p:font typeface="Belfius21 Medium" pitchFamily="2" charset="0"/>
      <p:regular r:id="rId56"/>
      <p:italic r:id="rId57"/>
    </p:embeddedFont>
    <p:embeddedFont>
      <p:font typeface="Belfius21 SemiBold" pitchFamily="2" charset="0"/>
      <p:bold r:id="rId58"/>
      <p:boldItalic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Montserrat Light" panose="00000400000000000000" pitchFamily="2" charset="0"/>
      <p:regular r:id="rId64"/>
      <p:italic r:id="rId65"/>
    </p:embeddedFont>
  </p:embeddedFontLst>
  <p:custDataLst>
    <p:tags r:id="rId66"/>
  </p:custDataLst>
  <p:defaultTextStyle>
    <a:defPPr>
      <a:defRPr lang="en-BE"/>
    </a:defPPr>
    <a:lvl1pPr marL="0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1pPr>
    <a:lvl2pPr marL="207935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2pPr>
    <a:lvl3pPr marL="415869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3pPr>
    <a:lvl4pPr marL="623804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4pPr>
    <a:lvl5pPr marL="831738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5pPr>
    <a:lvl6pPr marL="1039673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6pPr>
    <a:lvl7pPr marL="1247607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7pPr>
    <a:lvl8pPr marL="1455542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8pPr>
    <a:lvl9pPr marL="1663476" algn="l" defTabSz="415869" rtl="0" eaLnBrk="1" latinLnBrk="0" hangingPunct="1">
      <a:defRPr sz="81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1023" userDrawn="1">
          <p15:clr>
            <a:srgbClr val="A4A3A4"/>
          </p15:clr>
        </p15:guide>
        <p15:guide id="5" pos="5624" userDrawn="1">
          <p15:clr>
            <a:srgbClr val="A4A3A4"/>
          </p15:clr>
        </p15:guide>
        <p15:guide id="7" orient="horz" pos="2920" userDrawn="1">
          <p15:clr>
            <a:srgbClr val="A4A3A4"/>
          </p15:clr>
        </p15:guide>
        <p15:guide id="9" orient="horz" pos="2063" userDrawn="1">
          <p15:clr>
            <a:srgbClr val="A4A3A4"/>
          </p15:clr>
        </p15:guide>
        <p15:guide id="11" orient="horz" pos="774" userDrawn="1">
          <p15:clr>
            <a:srgbClr val="A4A3A4"/>
          </p15:clr>
        </p15:guide>
        <p15:guide id="12" orient="horz" pos="2765" userDrawn="1">
          <p15:clr>
            <a:srgbClr val="A4A3A4"/>
          </p15:clr>
        </p15:guide>
        <p15:guide id="13" orient="horz" pos="1651" userDrawn="1">
          <p15:clr>
            <a:srgbClr val="A4A3A4"/>
          </p15:clr>
        </p15:guide>
        <p15:guide id="14" orient="horz" pos="1001" userDrawn="1">
          <p15:clr>
            <a:srgbClr val="A4A3A4"/>
          </p15:clr>
        </p15:guide>
        <p15:guide id="15" orient="horz" pos="279" userDrawn="1">
          <p15:clr>
            <a:srgbClr val="A4A3A4"/>
          </p15:clr>
        </p15:guide>
        <p15:guide id="16" pos="1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9549F0-F806-F33E-8913-9202AAECB66F}" name="Cordeels Jan (Belfius)" initials="CJ(" userId="S::jan.cordeels@belfius.be::d9a21b15-1ef5-4f6f-aa56-e1dcad24e17d" providerId="AD"/>
  <p188:author id="{4DFE5BFA-9177-1E7A-7302-785DD04C35A4}" name="Erauw Anne-Leen (Belfius)" initials="EAL(" userId="S::Anne-Leen.Erauw@belfius.be::1237fd22-7a5c-4a2f-a5a0-fa3473baa52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jke Diependaele" initials="" lastIdx="1" clrIdx="0"/>
  <p:cmAuthor id="2" name="Lenny Van Camp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243"/>
    <a:srgbClr val="FFFFFF"/>
    <a:srgbClr val="000000"/>
    <a:srgbClr val="F5E7E9"/>
    <a:srgbClr val="91173F"/>
    <a:srgbClr val="51626F"/>
    <a:srgbClr val="C30144"/>
    <a:srgbClr val="D2D2D8"/>
    <a:srgbClr val="969FAA"/>
    <a:srgbClr val="5062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114" y="168"/>
      </p:cViewPr>
      <p:guideLst>
        <p:guide pos="1023"/>
        <p:guide pos="5624"/>
        <p:guide orient="horz" pos="2920"/>
        <p:guide orient="horz" pos="2063"/>
        <p:guide orient="horz" pos="774"/>
        <p:guide orient="horz" pos="2765"/>
        <p:guide orient="horz" pos="1651"/>
        <p:guide orient="horz" pos="1001"/>
        <p:guide orient="horz" pos="279"/>
        <p:guide pos="14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63" Type="http://schemas.openxmlformats.org/officeDocument/2006/relationships/font" Target="fonts/font22.fntdata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66" Type="http://schemas.openxmlformats.org/officeDocument/2006/relationships/tags" Target="tags/tag1.xml"/><Relationship Id="rId5" Type="http://schemas.openxmlformats.org/officeDocument/2006/relationships/slide" Target="slides/slide1.xml"/><Relationship Id="rId61" Type="http://schemas.openxmlformats.org/officeDocument/2006/relationships/font" Target="fonts/font20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font" Target="fonts/font23.fntdata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10.fntdata"/><Relationship Id="rId72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67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Relationship Id="rId54" Type="http://schemas.openxmlformats.org/officeDocument/2006/relationships/font" Target="fonts/font13.fntdata"/><Relationship Id="rId62" Type="http://schemas.openxmlformats.org/officeDocument/2006/relationships/font" Target="fonts/font21.fntdata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65" Type="http://schemas.openxmlformats.org/officeDocument/2006/relationships/font" Target="fonts/font2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font" Target="fonts/font9.fntdata"/><Relationship Id="rId55" Type="http://schemas.openxmlformats.org/officeDocument/2006/relationships/font" Target="fonts/font14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wired.net\dfs\DATA\ETUD\Sectoranalyses\Data\FINANCES%20LOCALES\ETUDES%20-%20PAPERS\2022\Barom&#234;tre%20Inflation\Indices%20de%20base\Taux%20int&#233;r&#234;ts\BNB_Taux%20int&#233;r&#234;ts_2017-2023%20upd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4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wired.net\dfs\DATA\ETUD\Sectoranalyses\Data\FINANCES%20LOCALES\ETUDES%20-%20PAPERS\2023\Vlaanderen\VLA%20tabellen%20en%20grafieken%202023%20gemeenten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wired.net\dfs\DATA\ETUD\Sectoranalyses\Data\FINANCES%20LOCALES\ETUDES%20-%20PAPERS\2023\Wallonie\Pr&#233;sentation\WAL%20slide%20uitgaven%20gemeenten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wired.net\dfs\DATA\ETUD\Sectoranalyses\Data\FINANCES%20LOCALES\ETUDES%20-%20PAPERS\2023\Vlaanderen\VLA%20tabellen%20en%20grafieken%202023%20gemeenten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wired.net\dfs\DATA\ETUD\Sectoranalyses\Data\FINANCES%20LOCALES\ETUDES%20-%20PAPERS\2023\Vlaanderen\VLA%20tabellen%20en%20grafieken%202023%20gemeenten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wired.net\dfs\DATA\ETUD\Sectoranalyses\Data\FINANCES%20LOCALES\ETUDES%20-%20PAPERS\2022\Barom&#234;tre%20Inflation\Indices%20de%20base\Prix%20construction\Prix-construction-Indice-I_Abex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lwired.net\dfs\data\ETUD\Sectoranalyses\Data\FINANCES%20LOCALES\ETUDES%20-%20PAPERS\2023\Bruxelles\Publication\Publ_Tabl%20&amp;%20Graph_Finloc_BXL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wired.net\dfs\DATA\ETUD\Sectoranalyses\Data\FINANCES%20LOCALES\ETUDES%20-%20PAPERS\2023\Vlaanderen\VLA%20tabellen%20en%20grafieken%202023%20gemeenten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wired.net\dfs\DATA\ETUD\Sectoranalyses\Data\FINANCES%20LOCALES\ETUDES%20-%20PAPERS\2023\Vlaanderen\VLA%20tabellen%20en%20grafieken%202023%20gemeenten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lwired.net\dfs\data\ETUD\Sectoranalyses\Data\FINANCES%20LOCALES\ETUDES%20-%20PAPERS\2023\Bruxelles\Publication\Publ_Tabl%20&amp;%20Graph_Finloc_BXL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wired.net\dfs\DATA\ETUD\Sectoranalyses\Data\FINANCES%20LOCALES\ETUDES%20-%20PAPERS\2023\Vlaanderen\VLA%20tabellen%20en%20grafieken%202023%20gemeenten.xlsx" TargetMode="Externa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7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wired.net\dfs\DATA\ETUD\Sectoranalyses\Data\FINANCES%20LOCALES\ETUDES%20-%20PAPERS\2023\Vlaanderen\VLA%20tabellen%20en%20grafieken%202023%20gemeenten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lwired.net\dfs\data\ETUD\Sectoranalyses\Data\FINANCES%20LOCALES\ETUDES%20-%20PAPERS\2023\Bruxelles\Publication\Publ_Tabl%20&amp;%20Graph_Finloc_BXL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wired.net\dfs\DATA\ETUD\Sectoranalyses\Data\FINANCES%20LOCALES\ETUDES%20-%20PAPERS\2023\Vlaanderen\VLA%20tabellen%20en%20grafieken%202023%20gemeenten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wired.net\DFS\HOME\018\USDSY\Personal\ChromeDownloads\export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\\belwired.net\dfs\data\ETUD\Sectoranalyses\Data\FINANCES%20LOCALES\ETUDES%20-%20PAPERS\2023\Bruxelles\Publication\Publ_Tabl%20&amp;%20Graph_Finloc_BXL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wired.net\dfs\DATA\ETUD\Sectoranalyses\Data\FINANCES%20LOCALES\ETUDES%20-%20PAPERS\2022\Barom&#234;tre%20Inflation\Indices%20de%20base\PIB_Inflation\Taux%20inflation_BFP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wired.net\dfs\DATA\ETUD\Sectoranalyses\Data\FINANCES%20LOCALES\ETUDES%20-%20PAPERS\2023\Wallonie\Pr&#233;sentation\WAL%20slide%20uitgaven%20gemeenten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elwired.net\dfs\DATA\ETUD\Sectoranalyses\Data\FINANCES%20LOCALES\ETUDES%20-%20PAPERS\2023\Vlaanderen\Samenvatting%20voor%20tab%20en%20grafieken%202023%20gemeenten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>
                <a:solidFill>
                  <a:srgbClr val="C30144"/>
                </a:solidFill>
              </a:rPr>
              <a:t>OLO - 10 </a:t>
            </a:r>
            <a:r>
              <a:rPr lang="fr-BE" err="1">
                <a:solidFill>
                  <a:srgbClr val="C30144"/>
                </a:solidFill>
              </a:rPr>
              <a:t>jaar</a:t>
            </a:r>
            <a:endParaRPr lang="fr-BE">
              <a:solidFill>
                <a:srgbClr val="C30144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Graph!$C$2</c:f>
              <c:strCache>
                <c:ptCount val="1"/>
                <c:pt idx="0">
                  <c:v>Taux OLO - 10 ans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Graph!$B$3:$B$1076</c:f>
              <c:numCache>
                <c:formatCode>General</c:formatCode>
                <c:ptCount val="1074"/>
                <c:pt idx="0">
                  <c:v>2019</c:v>
                </c:pt>
                <c:pt idx="249">
                  <c:v>2020</c:v>
                </c:pt>
                <c:pt idx="501">
                  <c:v>2021</c:v>
                </c:pt>
                <c:pt idx="753">
                  <c:v>2022</c:v>
                </c:pt>
                <c:pt idx="1003">
                  <c:v>2023</c:v>
                </c:pt>
              </c:numCache>
            </c:numRef>
          </c:cat>
          <c:val>
            <c:numRef>
              <c:f>Graph!$C$3:$C$1076</c:f>
              <c:numCache>
                <c:formatCode>General</c:formatCode>
                <c:ptCount val="1074"/>
                <c:pt idx="0">
                  <c:v>0.71</c:v>
                </c:pt>
                <c:pt idx="1">
                  <c:v>0.72</c:v>
                </c:pt>
                <c:pt idx="2">
                  <c:v>0.73</c:v>
                </c:pt>
                <c:pt idx="3">
                  <c:v>0.75</c:v>
                </c:pt>
                <c:pt idx="4">
                  <c:v>0.78</c:v>
                </c:pt>
                <c:pt idx="5">
                  <c:v>0.79</c:v>
                </c:pt>
                <c:pt idx="6">
                  <c:v>0.73</c:v>
                </c:pt>
                <c:pt idx="7">
                  <c:v>0.71</c:v>
                </c:pt>
                <c:pt idx="8">
                  <c:v>0.68</c:v>
                </c:pt>
                <c:pt idx="9">
                  <c:v>0.67</c:v>
                </c:pt>
                <c:pt idx="10">
                  <c:v>0.82</c:v>
                </c:pt>
                <c:pt idx="11">
                  <c:v>0.82</c:v>
                </c:pt>
                <c:pt idx="12">
                  <c:v>0.84</c:v>
                </c:pt>
                <c:pt idx="13">
                  <c:v>0.83</c:v>
                </c:pt>
                <c:pt idx="14">
                  <c:v>0.84</c:v>
                </c:pt>
                <c:pt idx="15">
                  <c:v>0.82</c:v>
                </c:pt>
                <c:pt idx="16">
                  <c:v>0.78</c:v>
                </c:pt>
                <c:pt idx="17">
                  <c:v>0.75</c:v>
                </c:pt>
                <c:pt idx="18">
                  <c:v>0.77</c:v>
                </c:pt>
                <c:pt idx="19">
                  <c:v>0.78</c:v>
                </c:pt>
                <c:pt idx="20">
                  <c:v>0.78</c:v>
                </c:pt>
                <c:pt idx="21">
                  <c:v>0.74</c:v>
                </c:pt>
                <c:pt idx="22">
                  <c:v>0.74</c:v>
                </c:pt>
                <c:pt idx="23">
                  <c:v>0.73</c:v>
                </c:pt>
                <c:pt idx="24">
                  <c:v>0.75</c:v>
                </c:pt>
                <c:pt idx="25">
                  <c:v>0.73</c:v>
                </c:pt>
                <c:pt idx="26">
                  <c:v>0.73</c:v>
                </c:pt>
                <c:pt idx="27">
                  <c:v>0.7</c:v>
                </c:pt>
                <c:pt idx="28">
                  <c:v>0.7</c:v>
                </c:pt>
                <c:pt idx="29">
                  <c:v>0.7</c:v>
                </c:pt>
                <c:pt idx="30">
                  <c:v>0.7</c:v>
                </c:pt>
                <c:pt idx="31">
                  <c:v>0.69</c:v>
                </c:pt>
                <c:pt idx="32">
                  <c:v>0.68</c:v>
                </c:pt>
                <c:pt idx="33">
                  <c:v>0.67</c:v>
                </c:pt>
                <c:pt idx="34">
                  <c:v>0.66</c:v>
                </c:pt>
                <c:pt idx="35">
                  <c:v>0.64</c:v>
                </c:pt>
                <c:pt idx="36">
                  <c:v>0.65</c:v>
                </c:pt>
                <c:pt idx="37">
                  <c:v>0.65</c:v>
                </c:pt>
                <c:pt idx="38">
                  <c:v>0.65</c:v>
                </c:pt>
                <c:pt idx="39">
                  <c:v>0.64</c:v>
                </c:pt>
                <c:pt idx="40">
                  <c:v>0.65</c:v>
                </c:pt>
                <c:pt idx="41">
                  <c:v>0.68</c:v>
                </c:pt>
                <c:pt idx="42">
                  <c:v>0.69</c:v>
                </c:pt>
                <c:pt idx="43">
                  <c:v>0.7</c:v>
                </c:pt>
                <c:pt idx="44">
                  <c:v>0.7</c:v>
                </c:pt>
                <c:pt idx="45">
                  <c:v>0.68</c:v>
                </c:pt>
                <c:pt idx="46">
                  <c:v>0.64</c:v>
                </c:pt>
                <c:pt idx="47">
                  <c:v>0.53</c:v>
                </c:pt>
                <c:pt idx="48">
                  <c:v>0.54</c:v>
                </c:pt>
                <c:pt idx="49">
                  <c:v>0.55000000000000004</c:v>
                </c:pt>
                <c:pt idx="50">
                  <c:v>0.54</c:v>
                </c:pt>
                <c:pt idx="51">
                  <c:v>0.53</c:v>
                </c:pt>
                <c:pt idx="52">
                  <c:v>0.53</c:v>
                </c:pt>
                <c:pt idx="53">
                  <c:v>0.53</c:v>
                </c:pt>
                <c:pt idx="54">
                  <c:v>0.52</c:v>
                </c:pt>
                <c:pt idx="55">
                  <c:v>0.53</c:v>
                </c:pt>
                <c:pt idx="56">
                  <c:v>0.5</c:v>
                </c:pt>
                <c:pt idx="57">
                  <c:v>0.44</c:v>
                </c:pt>
                <c:pt idx="58">
                  <c:v>0.45</c:v>
                </c:pt>
                <c:pt idx="59">
                  <c:v>0.45</c:v>
                </c:pt>
                <c:pt idx="60">
                  <c:v>0.42</c:v>
                </c:pt>
                <c:pt idx="61">
                  <c:v>0.4</c:v>
                </c:pt>
                <c:pt idx="62">
                  <c:v>0.41</c:v>
                </c:pt>
                <c:pt idx="63">
                  <c:v>0.45</c:v>
                </c:pt>
                <c:pt idx="64">
                  <c:v>0.46</c:v>
                </c:pt>
                <c:pt idx="65">
                  <c:v>0.48</c:v>
                </c:pt>
                <c:pt idx="66">
                  <c:v>0.47</c:v>
                </c:pt>
                <c:pt idx="67">
                  <c:v>0.47</c:v>
                </c:pt>
                <c:pt idx="68">
                  <c:v>0.45</c:v>
                </c:pt>
                <c:pt idx="69">
                  <c:v>0.46</c:v>
                </c:pt>
                <c:pt idx="70">
                  <c:v>0.45</c:v>
                </c:pt>
                <c:pt idx="71">
                  <c:v>0.42</c:v>
                </c:pt>
                <c:pt idx="72">
                  <c:v>0.45</c:v>
                </c:pt>
                <c:pt idx="73">
                  <c:v>0.5</c:v>
                </c:pt>
                <c:pt idx="74">
                  <c:v>0</c:v>
                </c:pt>
                <c:pt idx="75">
                  <c:v>0.53</c:v>
                </c:pt>
                <c:pt idx="76">
                  <c:v>0.47</c:v>
                </c:pt>
                <c:pt idx="77">
                  <c:v>0.49</c:v>
                </c:pt>
                <c:pt idx="78">
                  <c:v>0.48</c:v>
                </c:pt>
                <c:pt idx="79">
                  <c:v>0.46</c:v>
                </c:pt>
                <c:pt idx="80">
                  <c:v>0.46</c:v>
                </c:pt>
                <c:pt idx="81">
                  <c:v>0.45</c:v>
                </c:pt>
                <c:pt idx="82">
                  <c:v>0.48</c:v>
                </c:pt>
                <c:pt idx="83">
                  <c:v>0.45</c:v>
                </c:pt>
                <c:pt idx="84">
                  <c:v>0.47</c:v>
                </c:pt>
                <c:pt idx="85">
                  <c:v>0.45</c:v>
                </c:pt>
                <c:pt idx="86">
                  <c:v>0.42</c:v>
                </c:pt>
                <c:pt idx="87">
                  <c:v>0.42</c:v>
                </c:pt>
                <c:pt idx="88">
                  <c:v>0.43</c:v>
                </c:pt>
                <c:pt idx="89">
                  <c:v>0.44</c:v>
                </c:pt>
                <c:pt idx="90">
                  <c:v>0.44</c:v>
                </c:pt>
                <c:pt idx="91">
                  <c:v>0.44</c:v>
                </c:pt>
                <c:pt idx="92">
                  <c:v>0.41</c:v>
                </c:pt>
                <c:pt idx="93">
                  <c:v>0.38</c:v>
                </c:pt>
                <c:pt idx="94">
                  <c:v>0.38</c:v>
                </c:pt>
                <c:pt idx="95">
                  <c:v>0.4</c:v>
                </c:pt>
                <c:pt idx="96">
                  <c:v>0.41</c:v>
                </c:pt>
                <c:pt idx="97">
                  <c:v>0.41</c:v>
                </c:pt>
                <c:pt idx="98">
                  <c:v>0.39</c:v>
                </c:pt>
                <c:pt idx="99">
                  <c:v>0.37</c:v>
                </c:pt>
                <c:pt idx="100">
                  <c:v>0.36</c:v>
                </c:pt>
                <c:pt idx="101">
                  <c:v>0.35</c:v>
                </c:pt>
                <c:pt idx="102">
                  <c:v>0.32</c:v>
                </c:pt>
                <c:pt idx="103">
                  <c:v>0.26</c:v>
                </c:pt>
                <c:pt idx="104">
                  <c:v>0.25</c:v>
                </c:pt>
                <c:pt idx="105">
                  <c:v>0.24</c:v>
                </c:pt>
                <c:pt idx="106">
                  <c:v>0.2</c:v>
                </c:pt>
                <c:pt idx="107">
                  <c:v>0.18</c:v>
                </c:pt>
                <c:pt idx="108">
                  <c:v>0.18</c:v>
                </c:pt>
                <c:pt idx="109">
                  <c:v>0.18</c:v>
                </c:pt>
                <c:pt idx="110">
                  <c:v>0.18</c:v>
                </c:pt>
                <c:pt idx="111">
                  <c:v>0.16</c:v>
                </c:pt>
                <c:pt idx="112">
                  <c:v>0.15</c:v>
                </c:pt>
                <c:pt idx="113">
                  <c:v>0.1</c:v>
                </c:pt>
                <c:pt idx="114">
                  <c:v>0.12</c:v>
                </c:pt>
                <c:pt idx="115">
                  <c:v>0.09</c:v>
                </c:pt>
                <c:pt idx="116">
                  <c:v>0.11</c:v>
                </c:pt>
                <c:pt idx="117">
                  <c:v>0.09</c:v>
                </c:pt>
                <c:pt idx="118">
                  <c:v>0.08</c:v>
                </c:pt>
                <c:pt idx="119">
                  <c:v>7.0000000000000007E-2</c:v>
                </c:pt>
                <c:pt idx="120">
                  <c:v>0.1</c:v>
                </c:pt>
                <c:pt idx="121">
                  <c:v>7.0000000000000007E-2</c:v>
                </c:pt>
                <c:pt idx="122">
                  <c:v>0.06</c:v>
                </c:pt>
                <c:pt idx="123">
                  <c:v>0.02</c:v>
                </c:pt>
                <c:pt idx="124">
                  <c:v>-0.03</c:v>
                </c:pt>
                <c:pt idx="125">
                  <c:v>-0.06</c:v>
                </c:pt>
                <c:pt idx="126">
                  <c:v>-0.05</c:v>
                </c:pt>
                <c:pt idx="127">
                  <c:v>-0.02</c:v>
                </c:pt>
                <c:pt idx="128">
                  <c:v>0.01</c:v>
                </c:pt>
                <c:pt idx="129">
                  <c:v>7.0000000000000007E-2</c:v>
                </c:pt>
                <c:pt idx="130">
                  <c:v>0.04</c:v>
                </c:pt>
                <c:pt idx="131">
                  <c:v>0.12</c:v>
                </c:pt>
                <c:pt idx="132">
                  <c:v>0.11</c:v>
                </c:pt>
                <c:pt idx="133">
                  <c:v>0.06</c:v>
                </c:pt>
                <c:pt idx="134">
                  <c:v>0.04</c:v>
                </c:pt>
                <c:pt idx="135">
                  <c:v>0.01</c:v>
                </c:pt>
                <c:pt idx="136">
                  <c:v>0</c:v>
                </c:pt>
                <c:pt idx="137">
                  <c:v>-0.01</c:v>
                </c:pt>
                <c:pt idx="138">
                  <c:v>-0.01</c:v>
                </c:pt>
                <c:pt idx="139">
                  <c:v>-0.05</c:v>
                </c:pt>
                <c:pt idx="140">
                  <c:v>-7.0000000000000007E-2</c:v>
                </c:pt>
                <c:pt idx="141">
                  <c:v>-0.05</c:v>
                </c:pt>
                <c:pt idx="142">
                  <c:v>-0.08</c:v>
                </c:pt>
                <c:pt idx="143">
                  <c:v>-0.08</c:v>
                </c:pt>
                <c:pt idx="144">
                  <c:v>-0.09</c:v>
                </c:pt>
                <c:pt idx="145">
                  <c:v>-0.09</c:v>
                </c:pt>
                <c:pt idx="146">
                  <c:v>-0.16</c:v>
                </c:pt>
                <c:pt idx="147">
                  <c:v>-0.19</c:v>
                </c:pt>
                <c:pt idx="148">
                  <c:v>-0.19</c:v>
                </c:pt>
                <c:pt idx="149">
                  <c:v>-0.25</c:v>
                </c:pt>
                <c:pt idx="150">
                  <c:v>-0.25</c:v>
                </c:pt>
                <c:pt idx="151">
                  <c:v>-0.24</c:v>
                </c:pt>
                <c:pt idx="152">
                  <c:v>-0.24</c:v>
                </c:pt>
                <c:pt idx="153">
                  <c:v>-0.26</c:v>
                </c:pt>
                <c:pt idx="154">
                  <c:v>-0.28999999999999998</c:v>
                </c:pt>
                <c:pt idx="155">
                  <c:v>-0.38</c:v>
                </c:pt>
                <c:pt idx="156">
                  <c:v>-0.31</c:v>
                </c:pt>
                <c:pt idx="157">
                  <c:v>-0.34</c:v>
                </c:pt>
                <c:pt idx="158">
                  <c:v>-0.33</c:v>
                </c:pt>
                <c:pt idx="159">
                  <c:v>-0.33</c:v>
                </c:pt>
                <c:pt idx="160">
                  <c:v>-0.27</c:v>
                </c:pt>
                <c:pt idx="161">
                  <c:v>-0.31</c:v>
                </c:pt>
                <c:pt idx="162">
                  <c:v>-0.33</c:v>
                </c:pt>
                <c:pt idx="163">
                  <c:v>-0.37</c:v>
                </c:pt>
                <c:pt idx="164">
                  <c:v>-0.35</c:v>
                </c:pt>
                <c:pt idx="165">
                  <c:v>-0.34</c:v>
                </c:pt>
                <c:pt idx="166">
                  <c:v>-0.35</c:v>
                </c:pt>
                <c:pt idx="167">
                  <c:v>-0.37</c:v>
                </c:pt>
                <c:pt idx="168">
                  <c:v>-0.32</c:v>
                </c:pt>
                <c:pt idx="169">
                  <c:v>-0.3</c:v>
                </c:pt>
                <c:pt idx="170">
                  <c:v>-0.24</c:v>
                </c:pt>
                <c:pt idx="171">
                  <c:v>-0.25</c:v>
                </c:pt>
                <c:pt idx="172">
                  <c:v>-0.22</c:v>
                </c:pt>
                <c:pt idx="173">
                  <c:v>-0.19</c:v>
                </c:pt>
                <c:pt idx="174">
                  <c:v>-0.24</c:v>
                </c:pt>
                <c:pt idx="175">
                  <c:v>-0.16</c:v>
                </c:pt>
                <c:pt idx="176">
                  <c:v>-0.16</c:v>
                </c:pt>
                <c:pt idx="177">
                  <c:v>-0.15</c:v>
                </c:pt>
                <c:pt idx="178">
                  <c:v>-0.16</c:v>
                </c:pt>
                <c:pt idx="179">
                  <c:v>-0.16</c:v>
                </c:pt>
                <c:pt idx="180">
                  <c:v>-0.19</c:v>
                </c:pt>
                <c:pt idx="181">
                  <c:v>-0.25</c:v>
                </c:pt>
                <c:pt idx="182">
                  <c:v>-0.25</c:v>
                </c:pt>
                <c:pt idx="183">
                  <c:v>-0.28000000000000003</c:v>
                </c:pt>
                <c:pt idx="184">
                  <c:v>-0.26</c:v>
                </c:pt>
                <c:pt idx="185">
                  <c:v>-0.26</c:v>
                </c:pt>
                <c:pt idx="186">
                  <c:v>-0.25</c:v>
                </c:pt>
                <c:pt idx="187">
                  <c:v>-0.2</c:v>
                </c:pt>
                <c:pt idx="188">
                  <c:v>-0.21</c:v>
                </c:pt>
                <c:pt idx="189">
                  <c:v>-0.25</c:v>
                </c:pt>
                <c:pt idx="190">
                  <c:v>-0.27</c:v>
                </c:pt>
                <c:pt idx="191">
                  <c:v>-0.26</c:v>
                </c:pt>
                <c:pt idx="192">
                  <c:v>-0.26</c:v>
                </c:pt>
                <c:pt idx="193">
                  <c:v>-0.26</c:v>
                </c:pt>
                <c:pt idx="194">
                  <c:v>-0.23</c:v>
                </c:pt>
                <c:pt idx="195">
                  <c:v>-0.18</c:v>
                </c:pt>
                <c:pt idx="196">
                  <c:v>-0.17</c:v>
                </c:pt>
                <c:pt idx="197">
                  <c:v>-0.18</c:v>
                </c:pt>
                <c:pt idx="198">
                  <c:v>-0.15</c:v>
                </c:pt>
                <c:pt idx="199">
                  <c:v>-0.1</c:v>
                </c:pt>
                <c:pt idx="200">
                  <c:v>-0.1</c:v>
                </c:pt>
                <c:pt idx="201">
                  <c:v>-0.05</c:v>
                </c:pt>
                <c:pt idx="202">
                  <c:v>-0.08</c:v>
                </c:pt>
                <c:pt idx="203">
                  <c:v>-0.11</c:v>
                </c:pt>
                <c:pt idx="204">
                  <c:v>-0.1</c:v>
                </c:pt>
                <c:pt idx="205">
                  <c:v>-0.11</c:v>
                </c:pt>
                <c:pt idx="206">
                  <c:v>-0.06</c:v>
                </c:pt>
                <c:pt idx="207">
                  <c:v>-0.06</c:v>
                </c:pt>
                <c:pt idx="208">
                  <c:v>-7.0000000000000007E-2</c:v>
                </c:pt>
                <c:pt idx="209">
                  <c:v>-0.11</c:v>
                </c:pt>
                <c:pt idx="210">
                  <c:v>-0.06</c:v>
                </c:pt>
                <c:pt idx="211">
                  <c:v>-0.02</c:v>
                </c:pt>
                <c:pt idx="212">
                  <c:v>-0.03</c:v>
                </c:pt>
                <c:pt idx="213">
                  <c:v>-0.03</c:v>
                </c:pt>
                <c:pt idx="214">
                  <c:v>0.03</c:v>
                </c:pt>
                <c:pt idx="215">
                  <c:v>0.05</c:v>
                </c:pt>
                <c:pt idx="216">
                  <c:v>0</c:v>
                </c:pt>
                <c:pt idx="217">
                  <c:v>-0.03</c:v>
                </c:pt>
                <c:pt idx="218">
                  <c:v>-0.03</c:v>
                </c:pt>
                <c:pt idx="219">
                  <c:v>-0.03</c:v>
                </c:pt>
                <c:pt idx="220">
                  <c:v>-0.05</c:v>
                </c:pt>
                <c:pt idx="221">
                  <c:v>-0.09</c:v>
                </c:pt>
                <c:pt idx="222">
                  <c:v>-0.06</c:v>
                </c:pt>
                <c:pt idx="223">
                  <c:v>-7.0000000000000007E-2</c:v>
                </c:pt>
                <c:pt idx="224">
                  <c:v>-0.06</c:v>
                </c:pt>
                <c:pt idx="225">
                  <c:v>-7.0000000000000007E-2</c:v>
                </c:pt>
                <c:pt idx="226">
                  <c:v>-0.09</c:v>
                </c:pt>
                <c:pt idx="227">
                  <c:v>-0.08</c:v>
                </c:pt>
                <c:pt idx="228">
                  <c:v>-7.0000000000000007E-2</c:v>
                </c:pt>
                <c:pt idx="229">
                  <c:v>0</c:v>
                </c:pt>
                <c:pt idx="230">
                  <c:v>0</c:v>
                </c:pt>
                <c:pt idx="231">
                  <c:v>-0.05</c:v>
                </c:pt>
                <c:pt idx="232">
                  <c:v>-0.01</c:v>
                </c:pt>
                <c:pt idx="233">
                  <c:v>-0.01</c:v>
                </c:pt>
                <c:pt idx="234">
                  <c:v>-0.02</c:v>
                </c:pt>
                <c:pt idx="235">
                  <c:v>0</c:v>
                </c:pt>
                <c:pt idx="236">
                  <c:v>-0.03</c:v>
                </c:pt>
                <c:pt idx="237">
                  <c:v>-0.04</c:v>
                </c:pt>
                <c:pt idx="238">
                  <c:v>0.02</c:v>
                </c:pt>
                <c:pt idx="239">
                  <c:v>-0.03</c:v>
                </c:pt>
                <c:pt idx="240">
                  <c:v>-0.01</c:v>
                </c:pt>
                <c:pt idx="241">
                  <c:v>-0.02</c:v>
                </c:pt>
                <c:pt idx="242">
                  <c:v>0.05</c:v>
                </c:pt>
                <c:pt idx="243">
                  <c:v>0.04</c:v>
                </c:pt>
                <c:pt idx="244">
                  <c:v>0.01</c:v>
                </c:pt>
                <c:pt idx="245">
                  <c:v>0.03</c:v>
                </c:pt>
                <c:pt idx="246">
                  <c:v>0.02</c:v>
                </c:pt>
                <c:pt idx="247">
                  <c:v>7.0000000000000007E-2</c:v>
                </c:pt>
                <c:pt idx="248">
                  <c:v>0.09</c:v>
                </c:pt>
                <c:pt idx="249">
                  <c:v>0.09</c:v>
                </c:pt>
                <c:pt idx="250">
                  <c:v>-0.01</c:v>
                </c:pt>
                <c:pt idx="251">
                  <c:v>-0.01</c:v>
                </c:pt>
                <c:pt idx="252">
                  <c:v>0</c:v>
                </c:pt>
                <c:pt idx="253">
                  <c:v>0</c:v>
                </c:pt>
                <c:pt idx="254">
                  <c:v>0.03</c:v>
                </c:pt>
                <c:pt idx="255">
                  <c:v>0.03</c:v>
                </c:pt>
                <c:pt idx="256">
                  <c:v>0.05</c:v>
                </c:pt>
                <c:pt idx="257">
                  <c:v>0.05</c:v>
                </c:pt>
                <c:pt idx="258">
                  <c:v>0.02</c:v>
                </c:pt>
                <c:pt idx="259">
                  <c:v>0.01</c:v>
                </c:pt>
                <c:pt idx="260">
                  <c:v>0.01</c:v>
                </c:pt>
                <c:pt idx="261">
                  <c:v>0.03</c:v>
                </c:pt>
                <c:pt idx="262">
                  <c:v>0.01</c:v>
                </c:pt>
                <c:pt idx="263">
                  <c:v>-0.01</c:v>
                </c:pt>
                <c:pt idx="264">
                  <c:v>-0.05</c:v>
                </c:pt>
                <c:pt idx="265">
                  <c:v>-7.0000000000000007E-2</c:v>
                </c:pt>
                <c:pt idx="266">
                  <c:v>-0.12</c:v>
                </c:pt>
                <c:pt idx="267">
                  <c:v>-0.16</c:v>
                </c:pt>
                <c:pt idx="268">
                  <c:v>-0.14000000000000001</c:v>
                </c:pt>
                <c:pt idx="269">
                  <c:v>-0.16</c:v>
                </c:pt>
                <c:pt idx="270">
                  <c:v>-0.16</c:v>
                </c:pt>
                <c:pt idx="271">
                  <c:v>-0.19</c:v>
                </c:pt>
                <c:pt idx="272">
                  <c:v>-0.16</c:v>
                </c:pt>
                <c:pt idx="273">
                  <c:v>-0.04</c:v>
                </c:pt>
                <c:pt idx="274">
                  <c:v>-0.03</c:v>
                </c:pt>
                <c:pt idx="275">
                  <c:v>-7.0000000000000007E-2</c:v>
                </c:pt>
                <c:pt idx="276">
                  <c:v>-0.08</c:v>
                </c:pt>
                <c:pt idx="277">
                  <c:v>-0.08</c:v>
                </c:pt>
                <c:pt idx="278">
                  <c:v>-0.06</c:v>
                </c:pt>
                <c:pt idx="279">
                  <c:v>-0.11</c:v>
                </c:pt>
                <c:pt idx="280">
                  <c:v>-0.1</c:v>
                </c:pt>
                <c:pt idx="281">
                  <c:v>-0.11</c:v>
                </c:pt>
                <c:pt idx="282">
                  <c:v>-0.12</c:v>
                </c:pt>
                <c:pt idx="283">
                  <c:v>-0.12</c:v>
                </c:pt>
                <c:pt idx="284">
                  <c:v>-0.12</c:v>
                </c:pt>
                <c:pt idx="285">
                  <c:v>-0.16</c:v>
                </c:pt>
                <c:pt idx="286">
                  <c:v>-0.19</c:v>
                </c:pt>
                <c:pt idx="287">
                  <c:v>-0.18</c:v>
                </c:pt>
                <c:pt idx="288">
                  <c:v>-0.18</c:v>
                </c:pt>
                <c:pt idx="289">
                  <c:v>-0.18</c:v>
                </c:pt>
                <c:pt idx="290">
                  <c:v>-0.25</c:v>
                </c:pt>
                <c:pt idx="291">
                  <c:v>-0.25</c:v>
                </c:pt>
                <c:pt idx="292">
                  <c:v>-0.2</c:v>
                </c:pt>
                <c:pt idx="293">
                  <c:v>-0.27</c:v>
                </c:pt>
                <c:pt idx="294">
                  <c:v>-0.25</c:v>
                </c:pt>
                <c:pt idx="295">
                  <c:v>-0.27</c:v>
                </c:pt>
                <c:pt idx="296">
                  <c:v>-0.33</c:v>
                </c:pt>
                <c:pt idx="297">
                  <c:v>-0.24</c:v>
                </c:pt>
                <c:pt idx="298">
                  <c:v>-0.21</c:v>
                </c:pt>
                <c:pt idx="299">
                  <c:v>-0.27</c:v>
                </c:pt>
                <c:pt idx="300">
                  <c:v>0.01</c:v>
                </c:pt>
                <c:pt idx="301">
                  <c:v>0.11</c:v>
                </c:pt>
                <c:pt idx="302">
                  <c:v>0.34</c:v>
                </c:pt>
                <c:pt idx="303">
                  <c:v>0.54</c:v>
                </c:pt>
                <c:pt idx="304">
                  <c:v>0.19</c:v>
                </c:pt>
                <c:pt idx="305">
                  <c:v>0.2</c:v>
                </c:pt>
                <c:pt idx="306">
                  <c:v>0.14000000000000001</c:v>
                </c:pt>
                <c:pt idx="307">
                  <c:v>0.18</c:v>
                </c:pt>
                <c:pt idx="308">
                  <c:v>0.25</c:v>
                </c:pt>
                <c:pt idx="309">
                  <c:v>0.21</c:v>
                </c:pt>
                <c:pt idx="310">
                  <c:v>0</c:v>
                </c:pt>
                <c:pt idx="311">
                  <c:v>-0.28999999999999998</c:v>
                </c:pt>
                <c:pt idx="312">
                  <c:v>0.02</c:v>
                </c:pt>
                <c:pt idx="313">
                  <c:v>0.05</c:v>
                </c:pt>
                <c:pt idx="314">
                  <c:v>0.13</c:v>
                </c:pt>
                <c:pt idx="315">
                  <c:v>0.1</c:v>
                </c:pt>
                <c:pt idx="316">
                  <c:v>0.14000000000000001</c:v>
                </c:pt>
                <c:pt idx="317">
                  <c:v>0.18</c:v>
                </c:pt>
                <c:pt idx="318">
                  <c:v>0.22</c:v>
                </c:pt>
                <c:pt idx="319">
                  <c:v>0.23</c:v>
                </c:pt>
                <c:pt idx="320">
                  <c:v>0.2</c:v>
                </c:pt>
                <c:pt idx="321">
                  <c:v>0.16</c:v>
                </c:pt>
                <c:pt idx="322">
                  <c:v>0.14000000000000001</c:v>
                </c:pt>
                <c:pt idx="323">
                  <c:v>0.11</c:v>
                </c:pt>
                <c:pt idx="324">
                  <c:v>0.12</c:v>
                </c:pt>
                <c:pt idx="325">
                  <c:v>0.14000000000000001</c:v>
                </c:pt>
                <c:pt idx="326">
                  <c:v>0.19</c:v>
                </c:pt>
                <c:pt idx="327">
                  <c:v>0.2</c:v>
                </c:pt>
                <c:pt idx="328">
                  <c:v>0.18</c:v>
                </c:pt>
                <c:pt idx="329">
                  <c:v>0.12</c:v>
                </c:pt>
                <c:pt idx="330">
                  <c:v>0.12</c:v>
                </c:pt>
                <c:pt idx="331">
                  <c:v>7.0000000000000007E-2</c:v>
                </c:pt>
                <c:pt idx="332">
                  <c:v>0.04</c:v>
                </c:pt>
                <c:pt idx="333">
                  <c:v>0</c:v>
                </c:pt>
                <c:pt idx="334">
                  <c:v>0.04</c:v>
                </c:pt>
                <c:pt idx="335">
                  <c:v>0.03</c:v>
                </c:pt>
                <c:pt idx="336">
                  <c:v>0.09</c:v>
                </c:pt>
                <c:pt idx="337">
                  <c:v>0.02</c:v>
                </c:pt>
                <c:pt idx="338">
                  <c:v>0.06</c:v>
                </c:pt>
                <c:pt idx="339">
                  <c:v>0.06</c:v>
                </c:pt>
                <c:pt idx="340">
                  <c:v>0.04</c:v>
                </c:pt>
                <c:pt idx="341">
                  <c:v>0.02</c:v>
                </c:pt>
                <c:pt idx="342">
                  <c:v>0.03</c:v>
                </c:pt>
                <c:pt idx="343">
                  <c:v>0.03</c:v>
                </c:pt>
                <c:pt idx="344">
                  <c:v>0.05</c:v>
                </c:pt>
                <c:pt idx="345">
                  <c:v>0.06</c:v>
                </c:pt>
                <c:pt idx="346">
                  <c:v>0.03</c:v>
                </c:pt>
                <c:pt idx="347">
                  <c:v>0.06</c:v>
                </c:pt>
                <c:pt idx="348">
                  <c:v>0.04</c:v>
                </c:pt>
                <c:pt idx="349">
                  <c:v>0.03</c:v>
                </c:pt>
                <c:pt idx="350">
                  <c:v>-0.01</c:v>
                </c:pt>
                <c:pt idx="351">
                  <c:v>0.01</c:v>
                </c:pt>
                <c:pt idx="352">
                  <c:v>0.03</c:v>
                </c:pt>
                <c:pt idx="353">
                  <c:v>7.0000000000000007E-2</c:v>
                </c:pt>
                <c:pt idx="354">
                  <c:v>0.05</c:v>
                </c:pt>
                <c:pt idx="355">
                  <c:v>0.06</c:v>
                </c:pt>
                <c:pt idx="356">
                  <c:v>0.02</c:v>
                </c:pt>
                <c:pt idx="357">
                  <c:v>0.05</c:v>
                </c:pt>
                <c:pt idx="358">
                  <c:v>0.01</c:v>
                </c:pt>
                <c:pt idx="359">
                  <c:v>-0.03</c:v>
                </c:pt>
                <c:pt idx="360">
                  <c:v>-7.0000000000000007E-2</c:v>
                </c:pt>
                <c:pt idx="361">
                  <c:v>-0.05</c:v>
                </c:pt>
                <c:pt idx="362">
                  <c:v>-0.03</c:v>
                </c:pt>
                <c:pt idx="363">
                  <c:v>-0.06</c:v>
                </c:pt>
                <c:pt idx="364">
                  <c:v>-0.08</c:v>
                </c:pt>
                <c:pt idx="365">
                  <c:v>-0.1</c:v>
                </c:pt>
                <c:pt idx="366">
                  <c:v>-0.12</c:v>
                </c:pt>
                <c:pt idx="367">
                  <c:v>-0.11</c:v>
                </c:pt>
                <c:pt idx="368">
                  <c:v>-0.13</c:v>
                </c:pt>
                <c:pt idx="369">
                  <c:v>-0.15</c:v>
                </c:pt>
                <c:pt idx="370">
                  <c:v>-0.14000000000000001</c:v>
                </c:pt>
                <c:pt idx="371">
                  <c:v>-0.15</c:v>
                </c:pt>
                <c:pt idx="372">
                  <c:v>-0.12</c:v>
                </c:pt>
                <c:pt idx="373">
                  <c:v>-0.09</c:v>
                </c:pt>
                <c:pt idx="374">
                  <c:v>-0.14000000000000001</c:v>
                </c:pt>
                <c:pt idx="375">
                  <c:v>-0.13</c:v>
                </c:pt>
                <c:pt idx="376">
                  <c:v>-0.15</c:v>
                </c:pt>
                <c:pt idx="377">
                  <c:v>-0.16</c:v>
                </c:pt>
                <c:pt idx="378">
                  <c:v>-0.14000000000000001</c:v>
                </c:pt>
                <c:pt idx="379">
                  <c:v>-0.17</c:v>
                </c:pt>
                <c:pt idx="380">
                  <c:v>-0.15</c:v>
                </c:pt>
                <c:pt idx="381">
                  <c:v>-0.14000000000000001</c:v>
                </c:pt>
                <c:pt idx="382">
                  <c:v>-0.17</c:v>
                </c:pt>
                <c:pt idx="383">
                  <c:v>-0.16</c:v>
                </c:pt>
                <c:pt idx="384">
                  <c:v>-0.17</c:v>
                </c:pt>
                <c:pt idx="385">
                  <c:v>-0.16</c:v>
                </c:pt>
                <c:pt idx="386">
                  <c:v>-0.18</c:v>
                </c:pt>
                <c:pt idx="387">
                  <c:v>-0.21</c:v>
                </c:pt>
                <c:pt idx="388">
                  <c:v>-0.18</c:v>
                </c:pt>
                <c:pt idx="389">
                  <c:v>-0.18</c:v>
                </c:pt>
                <c:pt idx="390">
                  <c:v>-0.21</c:v>
                </c:pt>
                <c:pt idx="391">
                  <c:v>-0.22</c:v>
                </c:pt>
                <c:pt idx="392">
                  <c:v>-0.23</c:v>
                </c:pt>
                <c:pt idx="393">
                  <c:v>-0.24</c:v>
                </c:pt>
                <c:pt idx="394">
                  <c:v>-0.22</c:v>
                </c:pt>
                <c:pt idx="395">
                  <c:v>-0.25</c:v>
                </c:pt>
                <c:pt idx="396">
                  <c:v>-0.25</c:v>
                </c:pt>
                <c:pt idx="397">
                  <c:v>-0.24</c:v>
                </c:pt>
                <c:pt idx="398">
                  <c:v>-0.26</c:v>
                </c:pt>
                <c:pt idx="399">
                  <c:v>-0.25</c:v>
                </c:pt>
                <c:pt idx="400">
                  <c:v>-0.26</c:v>
                </c:pt>
                <c:pt idx="401">
                  <c:v>-0.21</c:v>
                </c:pt>
                <c:pt idx="402">
                  <c:v>-0.21</c:v>
                </c:pt>
                <c:pt idx="403">
                  <c:v>-0.14000000000000001</c:v>
                </c:pt>
                <c:pt idx="404">
                  <c:v>-0.16</c:v>
                </c:pt>
                <c:pt idx="405">
                  <c:v>-0.19</c:v>
                </c:pt>
                <c:pt idx="406">
                  <c:v>-0.22</c:v>
                </c:pt>
                <c:pt idx="407">
                  <c:v>-0.22</c:v>
                </c:pt>
                <c:pt idx="408">
                  <c:v>-0.24</c:v>
                </c:pt>
                <c:pt idx="409">
                  <c:v>-0.22</c:v>
                </c:pt>
                <c:pt idx="410">
                  <c:v>-0.19</c:v>
                </c:pt>
                <c:pt idx="411">
                  <c:v>-0.16</c:v>
                </c:pt>
                <c:pt idx="412">
                  <c:v>-0.19</c:v>
                </c:pt>
                <c:pt idx="413">
                  <c:v>-0.13</c:v>
                </c:pt>
                <c:pt idx="414">
                  <c:v>-0.13</c:v>
                </c:pt>
                <c:pt idx="415">
                  <c:v>-0.13</c:v>
                </c:pt>
                <c:pt idx="416">
                  <c:v>-0.2</c:v>
                </c:pt>
                <c:pt idx="417">
                  <c:v>-0.21</c:v>
                </c:pt>
                <c:pt idx="418">
                  <c:v>-0.22</c:v>
                </c:pt>
                <c:pt idx="419">
                  <c:v>-0.2</c:v>
                </c:pt>
                <c:pt idx="420">
                  <c:v>-0.21</c:v>
                </c:pt>
                <c:pt idx="421">
                  <c:v>-0.24</c:v>
                </c:pt>
                <c:pt idx="422">
                  <c:v>-0.2</c:v>
                </c:pt>
                <c:pt idx="423">
                  <c:v>-0.21</c:v>
                </c:pt>
                <c:pt idx="424">
                  <c:v>-0.24</c:v>
                </c:pt>
                <c:pt idx="425">
                  <c:v>-0.23</c:v>
                </c:pt>
                <c:pt idx="426">
                  <c:v>-0.25</c:v>
                </c:pt>
                <c:pt idx="427">
                  <c:v>-0.24</c:v>
                </c:pt>
                <c:pt idx="428">
                  <c:v>-0.26</c:v>
                </c:pt>
                <c:pt idx="429">
                  <c:v>-0.28000000000000003</c:v>
                </c:pt>
                <c:pt idx="430">
                  <c:v>-0.3</c:v>
                </c:pt>
                <c:pt idx="431">
                  <c:v>-0.28999999999999998</c:v>
                </c:pt>
                <c:pt idx="432">
                  <c:v>-0.3</c:v>
                </c:pt>
                <c:pt idx="433">
                  <c:v>-0.28000000000000003</c:v>
                </c:pt>
                <c:pt idx="434">
                  <c:v>-0.28999999999999998</c:v>
                </c:pt>
                <c:pt idx="435">
                  <c:v>-0.31</c:v>
                </c:pt>
                <c:pt idx="436">
                  <c:v>-0.33</c:v>
                </c:pt>
                <c:pt idx="437">
                  <c:v>-0.28999999999999998</c:v>
                </c:pt>
                <c:pt idx="438">
                  <c:v>-0.31</c:v>
                </c:pt>
                <c:pt idx="439">
                  <c:v>-0.31</c:v>
                </c:pt>
                <c:pt idx="440">
                  <c:v>-0.3</c:v>
                </c:pt>
                <c:pt idx="441">
                  <c:v>-0.3</c:v>
                </c:pt>
                <c:pt idx="442">
                  <c:v>-0.3</c:v>
                </c:pt>
                <c:pt idx="443">
                  <c:v>-0.33</c:v>
                </c:pt>
                <c:pt idx="444">
                  <c:v>-0.33</c:v>
                </c:pt>
                <c:pt idx="445">
                  <c:v>-0.34</c:v>
                </c:pt>
                <c:pt idx="446">
                  <c:v>-0.36</c:v>
                </c:pt>
                <c:pt idx="447">
                  <c:v>-0.38</c:v>
                </c:pt>
                <c:pt idx="448">
                  <c:v>-0.38</c:v>
                </c:pt>
                <c:pt idx="449">
                  <c:v>-0.39</c:v>
                </c:pt>
                <c:pt idx="450">
                  <c:v>-0.38</c:v>
                </c:pt>
                <c:pt idx="451">
                  <c:v>-0.35</c:v>
                </c:pt>
                <c:pt idx="452">
                  <c:v>-0.34</c:v>
                </c:pt>
                <c:pt idx="453">
                  <c:v>-0.33</c:v>
                </c:pt>
                <c:pt idx="454">
                  <c:v>-0.35</c:v>
                </c:pt>
                <c:pt idx="455">
                  <c:v>-0.36</c:v>
                </c:pt>
                <c:pt idx="456">
                  <c:v>-0.38</c:v>
                </c:pt>
                <c:pt idx="457">
                  <c:v>-0.38</c:v>
                </c:pt>
                <c:pt idx="458">
                  <c:v>-0.39</c:v>
                </c:pt>
                <c:pt idx="459">
                  <c:v>-0.38</c:v>
                </c:pt>
                <c:pt idx="460">
                  <c:v>-0.38</c:v>
                </c:pt>
                <c:pt idx="461">
                  <c:v>-0.42</c:v>
                </c:pt>
                <c:pt idx="462">
                  <c:v>-0.42</c:v>
                </c:pt>
                <c:pt idx="463">
                  <c:v>-0.42</c:v>
                </c:pt>
                <c:pt idx="464">
                  <c:v>-0.43</c:v>
                </c:pt>
                <c:pt idx="465">
                  <c:v>-0.3</c:v>
                </c:pt>
                <c:pt idx="466">
                  <c:v>-0.31</c:v>
                </c:pt>
                <c:pt idx="467">
                  <c:v>-0.35</c:v>
                </c:pt>
                <c:pt idx="468">
                  <c:v>-0.37</c:v>
                </c:pt>
                <c:pt idx="469">
                  <c:v>-0.37</c:v>
                </c:pt>
                <c:pt idx="470">
                  <c:v>-0.38</c:v>
                </c:pt>
                <c:pt idx="471">
                  <c:v>-0.39</c:v>
                </c:pt>
                <c:pt idx="472">
                  <c:v>-0.39</c:v>
                </c:pt>
                <c:pt idx="473">
                  <c:v>-0.39</c:v>
                </c:pt>
                <c:pt idx="474">
                  <c:v>-0.39</c:v>
                </c:pt>
                <c:pt idx="475">
                  <c:v>-0.39</c:v>
                </c:pt>
                <c:pt idx="476">
                  <c:v>-0.39</c:v>
                </c:pt>
                <c:pt idx="477">
                  <c:v>-0.4</c:v>
                </c:pt>
                <c:pt idx="478">
                  <c:v>-0.39</c:v>
                </c:pt>
                <c:pt idx="479">
                  <c:v>-0.35</c:v>
                </c:pt>
                <c:pt idx="480">
                  <c:v>-0.33</c:v>
                </c:pt>
                <c:pt idx="481">
                  <c:v>-0.35</c:v>
                </c:pt>
                <c:pt idx="482">
                  <c:v>-0.36</c:v>
                </c:pt>
                <c:pt idx="483">
                  <c:v>-0.38</c:v>
                </c:pt>
                <c:pt idx="484">
                  <c:v>-0.39</c:v>
                </c:pt>
                <c:pt idx="485">
                  <c:v>-0.4</c:v>
                </c:pt>
                <c:pt idx="486">
                  <c:v>-0.42</c:v>
                </c:pt>
                <c:pt idx="487">
                  <c:v>-0.44</c:v>
                </c:pt>
                <c:pt idx="488">
                  <c:v>-0.43</c:v>
                </c:pt>
                <c:pt idx="489">
                  <c:v>-0.42</c:v>
                </c:pt>
                <c:pt idx="490">
                  <c:v>-0.4</c:v>
                </c:pt>
                <c:pt idx="491">
                  <c:v>-0.39</c:v>
                </c:pt>
                <c:pt idx="492">
                  <c:v>-0.37</c:v>
                </c:pt>
                <c:pt idx="493">
                  <c:v>-0.42</c:v>
                </c:pt>
                <c:pt idx="494">
                  <c:v>-0.39</c:v>
                </c:pt>
                <c:pt idx="495">
                  <c:v>-0.41</c:v>
                </c:pt>
                <c:pt idx="496">
                  <c:v>-0.36</c:v>
                </c:pt>
                <c:pt idx="497">
                  <c:v>-0.36</c:v>
                </c:pt>
                <c:pt idx="498">
                  <c:v>-0.4</c:v>
                </c:pt>
                <c:pt idx="499">
                  <c:v>-0.38</c:v>
                </c:pt>
                <c:pt idx="500">
                  <c:v>-0.39</c:v>
                </c:pt>
                <c:pt idx="501">
                  <c:v>-0.42</c:v>
                </c:pt>
                <c:pt idx="502">
                  <c:v>-0.41</c:v>
                </c:pt>
                <c:pt idx="503">
                  <c:v>-0.36</c:v>
                </c:pt>
                <c:pt idx="504">
                  <c:v>-0.36</c:v>
                </c:pt>
                <c:pt idx="505">
                  <c:v>-0.37</c:v>
                </c:pt>
                <c:pt idx="506">
                  <c:v>-0.37</c:v>
                </c:pt>
                <c:pt idx="507">
                  <c:v>-0.32</c:v>
                </c:pt>
                <c:pt idx="508">
                  <c:v>-0.33</c:v>
                </c:pt>
                <c:pt idx="509">
                  <c:v>-0.37</c:v>
                </c:pt>
                <c:pt idx="510">
                  <c:v>-0.37</c:v>
                </c:pt>
                <c:pt idx="511">
                  <c:v>-0.36</c:v>
                </c:pt>
                <c:pt idx="512">
                  <c:v>-0.34</c:v>
                </c:pt>
                <c:pt idx="513">
                  <c:v>-0.35</c:v>
                </c:pt>
                <c:pt idx="514">
                  <c:v>-0.35</c:v>
                </c:pt>
                <c:pt idx="515">
                  <c:v>-0.32</c:v>
                </c:pt>
                <c:pt idx="516">
                  <c:v>-0.35</c:v>
                </c:pt>
                <c:pt idx="517">
                  <c:v>-0.36</c:v>
                </c:pt>
                <c:pt idx="518">
                  <c:v>-0.35</c:v>
                </c:pt>
                <c:pt idx="519">
                  <c:v>-0.37</c:v>
                </c:pt>
                <c:pt idx="520">
                  <c:v>-0.33</c:v>
                </c:pt>
                <c:pt idx="521">
                  <c:v>-0.34</c:v>
                </c:pt>
                <c:pt idx="522">
                  <c:v>-0.32</c:v>
                </c:pt>
                <c:pt idx="523">
                  <c:v>-0.3</c:v>
                </c:pt>
                <c:pt idx="524">
                  <c:v>-0.3</c:v>
                </c:pt>
                <c:pt idx="525">
                  <c:v>-0.28999999999999998</c:v>
                </c:pt>
                <c:pt idx="526">
                  <c:v>-0.26</c:v>
                </c:pt>
                <c:pt idx="527">
                  <c:v>-0.28000000000000003</c:v>
                </c:pt>
                <c:pt idx="528">
                  <c:v>-0.27</c:v>
                </c:pt>
                <c:pt idx="529">
                  <c:v>-0.28999999999999998</c:v>
                </c:pt>
                <c:pt idx="530">
                  <c:v>-0.28000000000000003</c:v>
                </c:pt>
                <c:pt idx="531">
                  <c:v>-0.21</c:v>
                </c:pt>
                <c:pt idx="532">
                  <c:v>-0.21</c:v>
                </c:pt>
                <c:pt idx="533">
                  <c:v>-0.16</c:v>
                </c:pt>
                <c:pt idx="534">
                  <c:v>-0.17</c:v>
                </c:pt>
                <c:pt idx="535">
                  <c:v>-0.12</c:v>
                </c:pt>
                <c:pt idx="536">
                  <c:v>-0.11</c:v>
                </c:pt>
                <c:pt idx="537">
                  <c:v>-0.11</c:v>
                </c:pt>
                <c:pt idx="538">
                  <c:v>-0.11</c:v>
                </c:pt>
                <c:pt idx="539">
                  <c:v>-0.06</c:v>
                </c:pt>
                <c:pt idx="540">
                  <c:v>-0.05</c:v>
                </c:pt>
                <c:pt idx="541">
                  <c:v>-0.12</c:v>
                </c:pt>
                <c:pt idx="542">
                  <c:v>-0.14000000000000001</c:v>
                </c:pt>
                <c:pt idx="543">
                  <c:v>-0.14000000000000001</c:v>
                </c:pt>
                <c:pt idx="544">
                  <c:v>-0.12</c:v>
                </c:pt>
                <c:pt idx="545">
                  <c:v>-0.1</c:v>
                </c:pt>
                <c:pt idx="546">
                  <c:v>0</c:v>
                </c:pt>
                <c:pt idx="547">
                  <c:v>-0.02</c:v>
                </c:pt>
                <c:pt idx="548">
                  <c:v>0</c:v>
                </c:pt>
                <c:pt idx="549">
                  <c:v>-0.02</c:v>
                </c:pt>
                <c:pt idx="550">
                  <c:v>-0.01</c:v>
                </c:pt>
                <c:pt idx="551">
                  <c:v>-0.01</c:v>
                </c:pt>
                <c:pt idx="552">
                  <c:v>-0.04</c:v>
                </c:pt>
                <c:pt idx="553">
                  <c:v>-0.01</c:v>
                </c:pt>
                <c:pt idx="554">
                  <c:v>0.04</c:v>
                </c:pt>
                <c:pt idx="555">
                  <c:v>0</c:v>
                </c:pt>
                <c:pt idx="556">
                  <c:v>0</c:v>
                </c:pt>
                <c:pt idx="557">
                  <c:v>-0.02</c:v>
                </c:pt>
                <c:pt idx="558">
                  <c:v>-0.05</c:v>
                </c:pt>
                <c:pt idx="559">
                  <c:v>-0.05</c:v>
                </c:pt>
                <c:pt idx="560">
                  <c:v>-0.05</c:v>
                </c:pt>
                <c:pt idx="561">
                  <c:v>-0.03</c:v>
                </c:pt>
                <c:pt idx="562">
                  <c:v>0.04</c:v>
                </c:pt>
                <c:pt idx="563">
                  <c:v>0.03</c:v>
                </c:pt>
                <c:pt idx="564">
                  <c:v>0</c:v>
                </c:pt>
                <c:pt idx="565">
                  <c:v>0.01</c:v>
                </c:pt>
                <c:pt idx="566">
                  <c:v>-0.01</c:v>
                </c:pt>
                <c:pt idx="567">
                  <c:v>-0.01</c:v>
                </c:pt>
                <c:pt idx="568">
                  <c:v>0.01</c:v>
                </c:pt>
                <c:pt idx="569">
                  <c:v>0</c:v>
                </c:pt>
                <c:pt idx="570">
                  <c:v>0.05</c:v>
                </c:pt>
                <c:pt idx="571">
                  <c:v>0.03</c:v>
                </c:pt>
                <c:pt idx="572">
                  <c:v>0.05</c:v>
                </c:pt>
                <c:pt idx="573">
                  <c:v>0.05</c:v>
                </c:pt>
                <c:pt idx="574">
                  <c:v>0.04</c:v>
                </c:pt>
                <c:pt idx="575">
                  <c:v>0.08</c:v>
                </c:pt>
                <c:pt idx="576">
                  <c:v>0.06</c:v>
                </c:pt>
                <c:pt idx="577">
                  <c:v>0.04</c:v>
                </c:pt>
                <c:pt idx="578">
                  <c:v>0.04</c:v>
                </c:pt>
                <c:pt idx="579">
                  <c:v>0.05</c:v>
                </c:pt>
                <c:pt idx="580">
                  <c:v>0.06</c:v>
                </c:pt>
                <c:pt idx="581">
                  <c:v>0.09</c:v>
                </c:pt>
                <c:pt idx="582">
                  <c:v>0.1</c:v>
                </c:pt>
                <c:pt idx="583">
                  <c:v>0.13</c:v>
                </c:pt>
                <c:pt idx="584">
                  <c:v>0.17</c:v>
                </c:pt>
                <c:pt idx="585">
                  <c:v>0.13</c:v>
                </c:pt>
                <c:pt idx="586">
                  <c:v>0.12</c:v>
                </c:pt>
                <c:pt idx="587">
                  <c:v>0.1</c:v>
                </c:pt>
                <c:pt idx="588">
                  <c:v>0.14000000000000001</c:v>
                </c:pt>
                <c:pt idx="589">
                  <c:v>0.15</c:v>
                </c:pt>
                <c:pt idx="590">
                  <c:v>0.18</c:v>
                </c:pt>
                <c:pt idx="591">
                  <c:v>0.18</c:v>
                </c:pt>
                <c:pt idx="592">
                  <c:v>0.24</c:v>
                </c:pt>
                <c:pt idx="593">
                  <c:v>0.26</c:v>
                </c:pt>
                <c:pt idx="594">
                  <c:v>0.28999999999999998</c:v>
                </c:pt>
                <c:pt idx="595">
                  <c:v>0.27</c:v>
                </c:pt>
                <c:pt idx="596">
                  <c:v>0.22</c:v>
                </c:pt>
                <c:pt idx="597">
                  <c:v>0.19</c:v>
                </c:pt>
                <c:pt idx="598">
                  <c:v>0.14000000000000001</c:v>
                </c:pt>
                <c:pt idx="599">
                  <c:v>0.13</c:v>
                </c:pt>
                <c:pt idx="600">
                  <c:v>0.16</c:v>
                </c:pt>
                <c:pt idx="601">
                  <c:v>0.16</c:v>
                </c:pt>
                <c:pt idx="602">
                  <c:v>0.13</c:v>
                </c:pt>
                <c:pt idx="603">
                  <c:v>0.14000000000000001</c:v>
                </c:pt>
                <c:pt idx="604">
                  <c:v>0.14000000000000001</c:v>
                </c:pt>
                <c:pt idx="605">
                  <c:v>0.15</c:v>
                </c:pt>
                <c:pt idx="606">
                  <c:v>0.14000000000000001</c:v>
                </c:pt>
                <c:pt idx="607">
                  <c:v>0.14000000000000001</c:v>
                </c:pt>
                <c:pt idx="608">
                  <c:v>0.1</c:v>
                </c:pt>
                <c:pt idx="609">
                  <c:v>0.1</c:v>
                </c:pt>
                <c:pt idx="610">
                  <c:v>0.05</c:v>
                </c:pt>
                <c:pt idx="611">
                  <c:v>7.0000000000000007E-2</c:v>
                </c:pt>
                <c:pt idx="612">
                  <c:v>0.08</c:v>
                </c:pt>
                <c:pt idx="613">
                  <c:v>0.11</c:v>
                </c:pt>
                <c:pt idx="614">
                  <c:v>0.14000000000000001</c:v>
                </c:pt>
                <c:pt idx="615">
                  <c:v>0.12</c:v>
                </c:pt>
                <c:pt idx="616">
                  <c:v>0.12</c:v>
                </c:pt>
                <c:pt idx="617">
                  <c:v>0.15</c:v>
                </c:pt>
                <c:pt idx="618">
                  <c:v>0.14000000000000001</c:v>
                </c:pt>
                <c:pt idx="619">
                  <c:v>0.13</c:v>
                </c:pt>
                <c:pt idx="620">
                  <c:v>0.13</c:v>
                </c:pt>
                <c:pt idx="621">
                  <c:v>0.15</c:v>
                </c:pt>
                <c:pt idx="622">
                  <c:v>0.13</c:v>
                </c:pt>
                <c:pt idx="623">
                  <c:v>0.12</c:v>
                </c:pt>
                <c:pt idx="624">
                  <c:v>0.11</c:v>
                </c:pt>
                <c:pt idx="625">
                  <c:v>0.08</c:v>
                </c:pt>
                <c:pt idx="626">
                  <c:v>0.08</c:v>
                </c:pt>
                <c:pt idx="627">
                  <c:v>0.08</c:v>
                </c:pt>
                <c:pt idx="628">
                  <c:v>0.02</c:v>
                </c:pt>
                <c:pt idx="629">
                  <c:v>-0.03</c:v>
                </c:pt>
                <c:pt idx="630">
                  <c:v>0</c:v>
                </c:pt>
                <c:pt idx="631">
                  <c:v>0</c:v>
                </c:pt>
                <c:pt idx="632">
                  <c:v>0.01</c:v>
                </c:pt>
                <c:pt idx="633">
                  <c:v>0.01</c:v>
                </c:pt>
                <c:pt idx="634">
                  <c:v>-0.03</c:v>
                </c:pt>
                <c:pt idx="635">
                  <c:v>-0.03</c:v>
                </c:pt>
                <c:pt idx="636">
                  <c:v>-0.06</c:v>
                </c:pt>
                <c:pt idx="637">
                  <c:v>-0.09</c:v>
                </c:pt>
                <c:pt idx="638">
                  <c:v>-7.0000000000000007E-2</c:v>
                </c:pt>
                <c:pt idx="639">
                  <c:v>-0.09</c:v>
                </c:pt>
                <c:pt idx="640">
                  <c:v>-0.12</c:v>
                </c:pt>
                <c:pt idx="641">
                  <c:v>-0.12</c:v>
                </c:pt>
                <c:pt idx="642">
                  <c:v>-0.11</c:v>
                </c:pt>
                <c:pt idx="643">
                  <c:v>-0.11</c:v>
                </c:pt>
                <c:pt idx="644">
                  <c:v>-0.11</c:v>
                </c:pt>
                <c:pt idx="645">
                  <c:v>-0.11</c:v>
                </c:pt>
                <c:pt idx="646">
                  <c:v>-0.13</c:v>
                </c:pt>
                <c:pt idx="647">
                  <c:v>-0.15</c:v>
                </c:pt>
                <c:pt idx="648">
                  <c:v>-0.17</c:v>
                </c:pt>
                <c:pt idx="649">
                  <c:v>-0.17</c:v>
                </c:pt>
                <c:pt idx="650">
                  <c:v>-0.14000000000000001</c:v>
                </c:pt>
                <c:pt idx="651">
                  <c:v>-0.14000000000000001</c:v>
                </c:pt>
                <c:pt idx="652">
                  <c:v>-0.12</c:v>
                </c:pt>
                <c:pt idx="653">
                  <c:v>-0.14000000000000001</c:v>
                </c:pt>
                <c:pt idx="654">
                  <c:v>-0.14000000000000001</c:v>
                </c:pt>
                <c:pt idx="655">
                  <c:v>-0.14000000000000001</c:v>
                </c:pt>
                <c:pt idx="656">
                  <c:v>-0.16</c:v>
                </c:pt>
                <c:pt idx="657">
                  <c:v>-0.15</c:v>
                </c:pt>
                <c:pt idx="658">
                  <c:v>-0.16</c:v>
                </c:pt>
                <c:pt idx="659">
                  <c:v>-0.16</c:v>
                </c:pt>
                <c:pt idx="660">
                  <c:v>-0.15</c:v>
                </c:pt>
                <c:pt idx="661">
                  <c:v>-0.16</c:v>
                </c:pt>
                <c:pt idx="662">
                  <c:v>-0.14000000000000001</c:v>
                </c:pt>
                <c:pt idx="663">
                  <c:v>-0.08</c:v>
                </c:pt>
                <c:pt idx="664">
                  <c:v>-7.0000000000000007E-2</c:v>
                </c:pt>
                <c:pt idx="665">
                  <c:v>-0.09</c:v>
                </c:pt>
                <c:pt idx="666">
                  <c:v>-0.1</c:v>
                </c:pt>
                <c:pt idx="667">
                  <c:v>-0.04</c:v>
                </c:pt>
                <c:pt idx="668">
                  <c:v>-0.06</c:v>
                </c:pt>
                <c:pt idx="669">
                  <c:v>-0.06</c:v>
                </c:pt>
                <c:pt idx="670">
                  <c:v>-0.04</c:v>
                </c:pt>
                <c:pt idx="671">
                  <c:v>-0.02</c:v>
                </c:pt>
                <c:pt idx="672">
                  <c:v>-0.02</c:v>
                </c:pt>
                <c:pt idx="673">
                  <c:v>-0.01</c:v>
                </c:pt>
                <c:pt idx="674">
                  <c:v>-0.04</c:v>
                </c:pt>
                <c:pt idx="675">
                  <c:v>-0.02</c:v>
                </c:pt>
                <c:pt idx="676">
                  <c:v>-0.01</c:v>
                </c:pt>
                <c:pt idx="677">
                  <c:v>-0.03</c:v>
                </c:pt>
                <c:pt idx="678">
                  <c:v>0.01</c:v>
                </c:pt>
                <c:pt idx="679">
                  <c:v>0.02</c:v>
                </c:pt>
                <c:pt idx="680">
                  <c:v>0</c:v>
                </c:pt>
                <c:pt idx="681">
                  <c:v>0</c:v>
                </c:pt>
                <c:pt idx="682">
                  <c:v>-0.01</c:v>
                </c:pt>
                <c:pt idx="683">
                  <c:v>0</c:v>
                </c:pt>
                <c:pt idx="684">
                  <c:v>0.08</c:v>
                </c:pt>
                <c:pt idx="685">
                  <c:v>0.1</c:v>
                </c:pt>
                <c:pt idx="686">
                  <c:v>0.12</c:v>
                </c:pt>
                <c:pt idx="687">
                  <c:v>0.1</c:v>
                </c:pt>
                <c:pt idx="688">
                  <c:v>0.1</c:v>
                </c:pt>
                <c:pt idx="689">
                  <c:v>0.1</c:v>
                </c:pt>
                <c:pt idx="690">
                  <c:v>0.11</c:v>
                </c:pt>
                <c:pt idx="691">
                  <c:v>0.09</c:v>
                </c:pt>
                <c:pt idx="692">
                  <c:v>0.15</c:v>
                </c:pt>
                <c:pt idx="693">
                  <c:v>0.13</c:v>
                </c:pt>
                <c:pt idx="694">
                  <c:v>0.16</c:v>
                </c:pt>
                <c:pt idx="695">
                  <c:v>0.17</c:v>
                </c:pt>
                <c:pt idx="696">
                  <c:v>0.18</c:v>
                </c:pt>
                <c:pt idx="697">
                  <c:v>0.18</c:v>
                </c:pt>
                <c:pt idx="698">
                  <c:v>0.16</c:v>
                </c:pt>
                <c:pt idx="699">
                  <c:v>0.13</c:v>
                </c:pt>
                <c:pt idx="700">
                  <c:v>0.17</c:v>
                </c:pt>
                <c:pt idx="701">
                  <c:v>0.16</c:v>
                </c:pt>
                <c:pt idx="702">
                  <c:v>0.18</c:v>
                </c:pt>
                <c:pt idx="703">
                  <c:v>0.18</c:v>
                </c:pt>
                <c:pt idx="704">
                  <c:v>0.23</c:v>
                </c:pt>
                <c:pt idx="705">
                  <c:v>0.21</c:v>
                </c:pt>
                <c:pt idx="706">
                  <c:v>0.17</c:v>
                </c:pt>
                <c:pt idx="707">
                  <c:v>0.16</c:v>
                </c:pt>
                <c:pt idx="708">
                  <c:v>0.15</c:v>
                </c:pt>
                <c:pt idx="709">
                  <c:v>0.23</c:v>
                </c:pt>
                <c:pt idx="710">
                  <c:v>0.18</c:v>
                </c:pt>
                <c:pt idx="711">
                  <c:v>0.12</c:v>
                </c:pt>
                <c:pt idx="712">
                  <c:v>0.13</c:v>
                </c:pt>
                <c:pt idx="713">
                  <c:v>7.0000000000000007E-2</c:v>
                </c:pt>
                <c:pt idx="714">
                  <c:v>0.04</c:v>
                </c:pt>
                <c:pt idx="715">
                  <c:v>0.05</c:v>
                </c:pt>
                <c:pt idx="716">
                  <c:v>0.04</c:v>
                </c:pt>
                <c:pt idx="717">
                  <c:v>0.09</c:v>
                </c:pt>
                <c:pt idx="718">
                  <c:v>0.04</c:v>
                </c:pt>
                <c:pt idx="719">
                  <c:v>0.09</c:v>
                </c:pt>
                <c:pt idx="720">
                  <c:v>0.08</c:v>
                </c:pt>
                <c:pt idx="721">
                  <c:v>0.08</c:v>
                </c:pt>
                <c:pt idx="722">
                  <c:v>0.02</c:v>
                </c:pt>
                <c:pt idx="723">
                  <c:v>0</c:v>
                </c:pt>
                <c:pt idx="724">
                  <c:v>0.08</c:v>
                </c:pt>
                <c:pt idx="725">
                  <c:v>0.11</c:v>
                </c:pt>
                <c:pt idx="726">
                  <c:v>0.1</c:v>
                </c:pt>
                <c:pt idx="727">
                  <c:v>0.03</c:v>
                </c:pt>
                <c:pt idx="728">
                  <c:v>0.04</c:v>
                </c:pt>
                <c:pt idx="729">
                  <c:v>0.01</c:v>
                </c:pt>
                <c:pt idx="730">
                  <c:v>0.03</c:v>
                </c:pt>
                <c:pt idx="731">
                  <c:v>0</c:v>
                </c:pt>
                <c:pt idx="732">
                  <c:v>-0.02</c:v>
                </c:pt>
                <c:pt idx="733">
                  <c:v>-0.03</c:v>
                </c:pt>
                <c:pt idx="734">
                  <c:v>-0.03</c:v>
                </c:pt>
                <c:pt idx="735">
                  <c:v>-0.03</c:v>
                </c:pt>
                <c:pt idx="736">
                  <c:v>0</c:v>
                </c:pt>
                <c:pt idx="737">
                  <c:v>-0.01</c:v>
                </c:pt>
                <c:pt idx="738">
                  <c:v>-0.04</c:v>
                </c:pt>
                <c:pt idx="739">
                  <c:v>-0.04</c:v>
                </c:pt>
                <c:pt idx="740">
                  <c:v>-0.04</c:v>
                </c:pt>
                <c:pt idx="741">
                  <c:v>-0.02</c:v>
                </c:pt>
                <c:pt idx="742">
                  <c:v>-0.01</c:v>
                </c:pt>
                <c:pt idx="743">
                  <c:v>-0.05</c:v>
                </c:pt>
                <c:pt idx="744">
                  <c:v>-0.02</c:v>
                </c:pt>
                <c:pt idx="745">
                  <c:v>0.08</c:v>
                </c:pt>
                <c:pt idx="746">
                  <c:v>0.09</c:v>
                </c:pt>
                <c:pt idx="747">
                  <c:v>0.11</c:v>
                </c:pt>
                <c:pt idx="748">
                  <c:v>0.13</c:v>
                </c:pt>
                <c:pt idx="749">
                  <c:v>0.13</c:v>
                </c:pt>
                <c:pt idx="750">
                  <c:v>0.13</c:v>
                </c:pt>
                <c:pt idx="751">
                  <c:v>0.15</c:v>
                </c:pt>
                <c:pt idx="752">
                  <c:v>0.18</c:v>
                </c:pt>
                <c:pt idx="753">
                  <c:v>0.18</c:v>
                </c:pt>
                <c:pt idx="754">
                  <c:v>0.21</c:v>
                </c:pt>
                <c:pt idx="755">
                  <c:v>0.22</c:v>
                </c:pt>
                <c:pt idx="756">
                  <c:v>0.24</c:v>
                </c:pt>
                <c:pt idx="757">
                  <c:v>0.26</c:v>
                </c:pt>
                <c:pt idx="758">
                  <c:v>0.28999999999999998</c:v>
                </c:pt>
                <c:pt idx="759">
                  <c:v>0.27</c:v>
                </c:pt>
                <c:pt idx="760">
                  <c:v>0.27</c:v>
                </c:pt>
                <c:pt idx="761">
                  <c:v>0.26</c:v>
                </c:pt>
                <c:pt idx="762">
                  <c:v>0.24</c:v>
                </c:pt>
                <c:pt idx="763">
                  <c:v>0.28000000000000003</c:v>
                </c:pt>
                <c:pt idx="764">
                  <c:v>0.3</c:v>
                </c:pt>
                <c:pt idx="765">
                  <c:v>0.31</c:v>
                </c:pt>
                <c:pt idx="766">
                  <c:v>0.28000000000000003</c:v>
                </c:pt>
                <c:pt idx="767">
                  <c:v>0.25</c:v>
                </c:pt>
                <c:pt idx="768">
                  <c:v>0.23</c:v>
                </c:pt>
                <c:pt idx="769">
                  <c:v>0.26</c:v>
                </c:pt>
                <c:pt idx="770">
                  <c:v>0.25</c:v>
                </c:pt>
                <c:pt idx="771">
                  <c:v>0.28999999999999998</c:v>
                </c:pt>
                <c:pt idx="772">
                  <c:v>0.28999999999999998</c:v>
                </c:pt>
                <c:pt idx="773">
                  <c:v>0.31</c:v>
                </c:pt>
                <c:pt idx="774">
                  <c:v>0.32</c:v>
                </c:pt>
                <c:pt idx="775">
                  <c:v>0.35</c:v>
                </c:pt>
                <c:pt idx="776">
                  <c:v>0.38</c:v>
                </c:pt>
                <c:pt idx="777">
                  <c:v>0.53</c:v>
                </c:pt>
                <c:pt idx="778">
                  <c:v>0.61</c:v>
                </c:pt>
                <c:pt idx="779">
                  <c:v>0.6</c:v>
                </c:pt>
                <c:pt idx="780">
                  <c:v>0.59</c:v>
                </c:pt>
                <c:pt idx="781">
                  <c:v>0.63</c:v>
                </c:pt>
                <c:pt idx="782">
                  <c:v>0.68</c:v>
                </c:pt>
                <c:pt idx="783">
                  <c:v>0.62</c:v>
                </c:pt>
                <c:pt idx="784">
                  <c:v>0.7</c:v>
                </c:pt>
                <c:pt idx="785">
                  <c:v>0.72</c:v>
                </c:pt>
                <c:pt idx="786">
                  <c:v>0.69</c:v>
                </c:pt>
                <c:pt idx="787">
                  <c:v>0.63</c:v>
                </c:pt>
                <c:pt idx="788">
                  <c:v>0.65</c:v>
                </c:pt>
                <c:pt idx="789">
                  <c:v>0.64</c:v>
                </c:pt>
                <c:pt idx="790">
                  <c:v>0.68</c:v>
                </c:pt>
                <c:pt idx="791">
                  <c:v>0.6</c:v>
                </c:pt>
                <c:pt idx="792">
                  <c:v>0.6</c:v>
                </c:pt>
                <c:pt idx="793">
                  <c:v>0.61</c:v>
                </c:pt>
                <c:pt idx="794">
                  <c:v>0.45</c:v>
                </c:pt>
                <c:pt idx="795">
                  <c:v>0.37</c:v>
                </c:pt>
                <c:pt idx="796">
                  <c:v>0.49</c:v>
                </c:pt>
                <c:pt idx="797">
                  <c:v>0.44</c:v>
                </c:pt>
                <c:pt idx="798">
                  <c:v>0.42</c:v>
                </c:pt>
                <c:pt idx="799">
                  <c:v>0.48</c:v>
                </c:pt>
                <c:pt idx="800">
                  <c:v>0.56999999999999995</c:v>
                </c:pt>
                <c:pt idx="801">
                  <c:v>0.68</c:v>
                </c:pt>
                <c:pt idx="802">
                  <c:v>0.81</c:v>
                </c:pt>
                <c:pt idx="803">
                  <c:v>0.88</c:v>
                </c:pt>
                <c:pt idx="804">
                  <c:v>0.88</c:v>
                </c:pt>
                <c:pt idx="805">
                  <c:v>0.88</c:v>
                </c:pt>
                <c:pt idx="806">
                  <c:v>0.88</c:v>
                </c:pt>
                <c:pt idx="807">
                  <c:v>0.87</c:v>
                </c:pt>
                <c:pt idx="808">
                  <c:v>0.91</c:v>
                </c:pt>
                <c:pt idx="809">
                  <c:v>0.98</c:v>
                </c:pt>
                <c:pt idx="810">
                  <c:v>0.95</c:v>
                </c:pt>
                <c:pt idx="811">
                  <c:v>1</c:v>
                </c:pt>
                <c:pt idx="812">
                  <c:v>0.97</c:v>
                </c:pt>
                <c:pt idx="813">
                  <c:v>1.07</c:v>
                </c:pt>
                <c:pt idx="814">
                  <c:v>1.08</c:v>
                </c:pt>
                <c:pt idx="815">
                  <c:v>1.1100000000000001</c:v>
                </c:pt>
                <c:pt idx="816">
                  <c:v>1.08</c:v>
                </c:pt>
                <c:pt idx="817">
                  <c:v>1.0900000000000001</c:v>
                </c:pt>
                <c:pt idx="818">
                  <c:v>1.01</c:v>
                </c:pt>
                <c:pt idx="819">
                  <c:v>1.07</c:v>
                </c:pt>
                <c:pt idx="820">
                  <c:v>1.21</c:v>
                </c:pt>
                <c:pt idx="821">
                  <c:v>1.17</c:v>
                </c:pt>
                <c:pt idx="822">
                  <c:v>1.24</c:v>
                </c:pt>
                <c:pt idx="823">
                  <c:v>1.28</c:v>
                </c:pt>
                <c:pt idx="824">
                  <c:v>1.36</c:v>
                </c:pt>
                <c:pt idx="825">
                  <c:v>1.34</c:v>
                </c:pt>
                <c:pt idx="826">
                  <c:v>1.3</c:v>
                </c:pt>
                <c:pt idx="827">
                  <c:v>1.41</c:v>
                </c:pt>
                <c:pt idx="828">
                  <c:v>1.37</c:v>
                </c:pt>
                <c:pt idx="829">
                  <c:v>1.43</c:v>
                </c:pt>
                <c:pt idx="830">
                  <c:v>1.43</c:v>
                </c:pt>
                <c:pt idx="831">
                  <c:v>1.43</c:v>
                </c:pt>
                <c:pt idx="832">
                  <c:v>1.37</c:v>
                </c:pt>
                <c:pt idx="833">
                  <c:v>1.36</c:v>
                </c:pt>
                <c:pt idx="834">
                  <c:v>1.37</c:v>
                </c:pt>
                <c:pt idx="835">
                  <c:v>1.46</c:v>
                </c:pt>
                <c:pt idx="836">
                  <c:v>1.49</c:v>
                </c:pt>
                <c:pt idx="837">
                  <c:v>1.56</c:v>
                </c:pt>
                <c:pt idx="838">
                  <c:v>1.56</c:v>
                </c:pt>
                <c:pt idx="839">
                  <c:v>1.58</c:v>
                </c:pt>
                <c:pt idx="840">
                  <c:v>1.64</c:v>
                </c:pt>
                <c:pt idx="841">
                  <c:v>1.73</c:v>
                </c:pt>
                <c:pt idx="842">
                  <c:v>1.65</c:v>
                </c:pt>
                <c:pt idx="843">
                  <c:v>1.55</c:v>
                </c:pt>
                <c:pt idx="844">
                  <c:v>1.47</c:v>
                </c:pt>
                <c:pt idx="845">
                  <c:v>1.47</c:v>
                </c:pt>
                <c:pt idx="846">
                  <c:v>1.57</c:v>
                </c:pt>
                <c:pt idx="847">
                  <c:v>1.56</c:v>
                </c:pt>
                <c:pt idx="848">
                  <c:v>1.61</c:v>
                </c:pt>
                <c:pt idx="849">
                  <c:v>1.55</c:v>
                </c:pt>
                <c:pt idx="850">
                  <c:v>1.56</c:v>
                </c:pt>
                <c:pt idx="851">
                  <c:v>1.57</c:v>
                </c:pt>
                <c:pt idx="852">
                  <c:v>1.58</c:v>
                </c:pt>
                <c:pt idx="853">
                  <c:v>1.55</c:v>
                </c:pt>
                <c:pt idx="854">
                  <c:v>1.65</c:v>
                </c:pt>
                <c:pt idx="855">
                  <c:v>1.65</c:v>
                </c:pt>
                <c:pt idx="856">
                  <c:v>1.72</c:v>
                </c:pt>
                <c:pt idx="857">
                  <c:v>1.8</c:v>
                </c:pt>
                <c:pt idx="858">
                  <c:v>1.85</c:v>
                </c:pt>
                <c:pt idx="859">
                  <c:v>1.9</c:v>
                </c:pt>
                <c:pt idx="860">
                  <c:v>1.93</c:v>
                </c:pt>
                <c:pt idx="861">
                  <c:v>1.95</c:v>
                </c:pt>
                <c:pt idx="862">
                  <c:v>2.04</c:v>
                </c:pt>
                <c:pt idx="863">
                  <c:v>2.23</c:v>
                </c:pt>
                <c:pt idx="864">
                  <c:v>2.33</c:v>
                </c:pt>
                <c:pt idx="865">
                  <c:v>2.41</c:v>
                </c:pt>
                <c:pt idx="866">
                  <c:v>2.44</c:v>
                </c:pt>
                <c:pt idx="867">
                  <c:v>2.29</c:v>
                </c:pt>
                <c:pt idx="868">
                  <c:v>2.2999999999999998</c:v>
                </c:pt>
                <c:pt idx="869">
                  <c:v>2.36</c:v>
                </c:pt>
                <c:pt idx="870">
                  <c:v>2.33</c:v>
                </c:pt>
                <c:pt idx="871">
                  <c:v>2.08</c:v>
                </c:pt>
                <c:pt idx="872">
                  <c:v>2.0699999999999998</c:v>
                </c:pt>
                <c:pt idx="873">
                  <c:v>2.1</c:v>
                </c:pt>
                <c:pt idx="874">
                  <c:v>2.2200000000000002</c:v>
                </c:pt>
                <c:pt idx="875">
                  <c:v>2.2200000000000002</c:v>
                </c:pt>
                <c:pt idx="876">
                  <c:v>2.1</c:v>
                </c:pt>
                <c:pt idx="877">
                  <c:v>2.06</c:v>
                </c:pt>
                <c:pt idx="878">
                  <c:v>1.95</c:v>
                </c:pt>
                <c:pt idx="879">
                  <c:v>1.97</c:v>
                </c:pt>
                <c:pt idx="880">
                  <c:v>1.89</c:v>
                </c:pt>
                <c:pt idx="881">
                  <c:v>1.95</c:v>
                </c:pt>
                <c:pt idx="882">
                  <c:v>1.91</c:v>
                </c:pt>
                <c:pt idx="883">
                  <c:v>1.93</c:v>
                </c:pt>
                <c:pt idx="884">
                  <c:v>1.77</c:v>
                </c:pt>
                <c:pt idx="885">
                  <c:v>1.78</c:v>
                </c:pt>
                <c:pt idx="886">
                  <c:v>1.87</c:v>
                </c:pt>
                <c:pt idx="887">
                  <c:v>1.74</c:v>
                </c:pt>
                <c:pt idx="888">
                  <c:v>1.83</c:v>
                </c:pt>
                <c:pt idx="889">
                  <c:v>1.86</c:v>
                </c:pt>
                <c:pt idx="890">
                  <c:v>1.82</c:v>
                </c:pt>
                <c:pt idx="891">
                  <c:v>1.68</c:v>
                </c:pt>
                <c:pt idx="892">
                  <c:v>1.7</c:v>
                </c:pt>
                <c:pt idx="893">
                  <c:v>1.6</c:v>
                </c:pt>
                <c:pt idx="894">
                  <c:v>1.57</c:v>
                </c:pt>
                <c:pt idx="895">
                  <c:v>1.61</c:v>
                </c:pt>
                <c:pt idx="896">
                  <c:v>1.52</c:v>
                </c:pt>
                <c:pt idx="897">
                  <c:v>1.47</c:v>
                </c:pt>
                <c:pt idx="898">
                  <c:v>1.32</c:v>
                </c:pt>
                <c:pt idx="899">
                  <c:v>1.46</c:v>
                </c:pt>
                <c:pt idx="900">
                  <c:v>1.47</c:v>
                </c:pt>
                <c:pt idx="901">
                  <c:v>1.4</c:v>
                </c:pt>
                <c:pt idx="902">
                  <c:v>1.47</c:v>
                </c:pt>
                <c:pt idx="903">
                  <c:v>1.51</c:v>
                </c:pt>
                <c:pt idx="904">
                  <c:v>1.49</c:v>
                </c:pt>
                <c:pt idx="905">
                  <c:v>1.51</c:v>
                </c:pt>
                <c:pt idx="906">
                  <c:v>1.59</c:v>
                </c:pt>
                <c:pt idx="907">
                  <c:v>1.52</c:v>
                </c:pt>
                <c:pt idx="908">
                  <c:v>1.69</c:v>
                </c:pt>
                <c:pt idx="909">
                  <c:v>1.72</c:v>
                </c:pt>
                <c:pt idx="910">
                  <c:v>1.8</c:v>
                </c:pt>
                <c:pt idx="911">
                  <c:v>1.86</c:v>
                </c:pt>
                <c:pt idx="912">
                  <c:v>1.94</c:v>
                </c:pt>
                <c:pt idx="913">
                  <c:v>1.95</c:v>
                </c:pt>
                <c:pt idx="914">
                  <c:v>1.97</c:v>
                </c:pt>
                <c:pt idx="915">
                  <c:v>1.98</c:v>
                </c:pt>
                <c:pt idx="916">
                  <c:v>2.16</c:v>
                </c:pt>
                <c:pt idx="917">
                  <c:v>2.12</c:v>
                </c:pt>
                <c:pt idx="918">
                  <c:v>2.1800000000000002</c:v>
                </c:pt>
                <c:pt idx="919">
                  <c:v>2.25</c:v>
                </c:pt>
                <c:pt idx="920">
                  <c:v>2.23</c:v>
                </c:pt>
                <c:pt idx="921">
                  <c:v>2.2599999999999998</c:v>
                </c:pt>
                <c:pt idx="922">
                  <c:v>2.21</c:v>
                </c:pt>
                <c:pt idx="923">
                  <c:v>2.21</c:v>
                </c:pt>
                <c:pt idx="924">
                  <c:v>2.21</c:v>
                </c:pt>
                <c:pt idx="925">
                  <c:v>2.37</c:v>
                </c:pt>
                <c:pt idx="926">
                  <c:v>2.35</c:v>
                </c:pt>
                <c:pt idx="927">
                  <c:v>2.31</c:v>
                </c:pt>
                <c:pt idx="928">
                  <c:v>2.34</c:v>
                </c:pt>
                <c:pt idx="929">
                  <c:v>2.33</c:v>
                </c:pt>
                <c:pt idx="930">
                  <c:v>2.37</c:v>
                </c:pt>
                <c:pt idx="931">
                  <c:v>2.38</c:v>
                </c:pt>
                <c:pt idx="932">
                  <c:v>2.46</c:v>
                </c:pt>
                <c:pt idx="933">
                  <c:v>2.4500000000000002</c:v>
                </c:pt>
                <c:pt idx="934">
                  <c:v>2.44</c:v>
                </c:pt>
                <c:pt idx="935">
                  <c:v>2.56</c:v>
                </c:pt>
                <c:pt idx="936">
                  <c:v>2.72</c:v>
                </c:pt>
                <c:pt idx="937">
                  <c:v>2.75</c:v>
                </c:pt>
                <c:pt idx="938">
                  <c:v>2.93</c:v>
                </c:pt>
                <c:pt idx="939">
                  <c:v>2.92</c:v>
                </c:pt>
                <c:pt idx="940">
                  <c:v>2.78</c:v>
                </c:pt>
                <c:pt idx="941">
                  <c:v>2.77</c:v>
                </c:pt>
                <c:pt idx="942">
                  <c:v>2.46</c:v>
                </c:pt>
                <c:pt idx="943">
                  <c:v>2.6</c:v>
                </c:pt>
                <c:pt idx="944">
                  <c:v>2.66</c:v>
                </c:pt>
                <c:pt idx="945">
                  <c:v>2.78</c:v>
                </c:pt>
                <c:pt idx="946">
                  <c:v>2.83</c:v>
                </c:pt>
                <c:pt idx="947">
                  <c:v>2.93</c:v>
                </c:pt>
                <c:pt idx="948">
                  <c:v>2.96</c:v>
                </c:pt>
                <c:pt idx="949">
                  <c:v>2.96</c:v>
                </c:pt>
                <c:pt idx="950">
                  <c:v>2.85</c:v>
                </c:pt>
                <c:pt idx="951">
                  <c:v>2.9</c:v>
                </c:pt>
                <c:pt idx="952">
                  <c:v>2.96</c:v>
                </c:pt>
                <c:pt idx="953">
                  <c:v>2.99</c:v>
                </c:pt>
                <c:pt idx="954">
                  <c:v>3.08</c:v>
                </c:pt>
                <c:pt idx="955">
                  <c:v>3.09</c:v>
                </c:pt>
                <c:pt idx="956">
                  <c:v>3.02</c:v>
                </c:pt>
                <c:pt idx="957">
                  <c:v>2.84</c:v>
                </c:pt>
                <c:pt idx="958">
                  <c:v>2.76</c:v>
                </c:pt>
                <c:pt idx="959">
                  <c:v>2.78</c:v>
                </c:pt>
                <c:pt idx="960">
                  <c:v>2.62</c:v>
                </c:pt>
                <c:pt idx="961">
                  <c:v>2.74</c:v>
                </c:pt>
                <c:pt idx="962">
                  <c:v>2.74</c:v>
                </c:pt>
                <c:pt idx="963">
                  <c:v>2.83</c:v>
                </c:pt>
                <c:pt idx="964">
                  <c:v>2.83</c:v>
                </c:pt>
                <c:pt idx="965">
                  <c:v>2.86</c:v>
                </c:pt>
                <c:pt idx="966">
                  <c:v>2.89</c:v>
                </c:pt>
                <c:pt idx="967">
                  <c:v>2.83</c:v>
                </c:pt>
                <c:pt idx="968">
                  <c:v>2.77</c:v>
                </c:pt>
                <c:pt idx="969">
                  <c:v>2.72</c:v>
                </c:pt>
                <c:pt idx="970">
                  <c:v>2.67</c:v>
                </c:pt>
                <c:pt idx="971">
                  <c:v>2.65</c:v>
                </c:pt>
                <c:pt idx="972">
                  <c:v>2.5299999999999998</c:v>
                </c:pt>
                <c:pt idx="973">
                  <c:v>2.62</c:v>
                </c:pt>
                <c:pt idx="974">
                  <c:v>2.57</c:v>
                </c:pt>
                <c:pt idx="975">
                  <c:v>2.5499999999999998</c:v>
                </c:pt>
                <c:pt idx="976">
                  <c:v>2.5299999999999998</c:v>
                </c:pt>
                <c:pt idx="977">
                  <c:v>2.38</c:v>
                </c:pt>
                <c:pt idx="978">
                  <c:v>2.4700000000000002</c:v>
                </c:pt>
                <c:pt idx="979">
                  <c:v>2.5499999999999998</c:v>
                </c:pt>
                <c:pt idx="980">
                  <c:v>2.48</c:v>
                </c:pt>
                <c:pt idx="981">
                  <c:v>2.4900000000000002</c:v>
                </c:pt>
                <c:pt idx="982">
                  <c:v>2.4</c:v>
                </c:pt>
                <c:pt idx="983">
                  <c:v>2.33</c:v>
                </c:pt>
                <c:pt idx="984">
                  <c:v>2.41</c:v>
                </c:pt>
                <c:pt idx="985">
                  <c:v>2.4300000000000002</c:v>
                </c:pt>
                <c:pt idx="986">
                  <c:v>2.38</c:v>
                </c:pt>
                <c:pt idx="987">
                  <c:v>2.33</c:v>
                </c:pt>
                <c:pt idx="988">
                  <c:v>2.4300000000000002</c:v>
                </c:pt>
                <c:pt idx="989">
                  <c:v>2.5099999999999998</c:v>
                </c:pt>
                <c:pt idx="990">
                  <c:v>2.52</c:v>
                </c:pt>
                <c:pt idx="991">
                  <c:v>2.5299999999999998</c:v>
                </c:pt>
                <c:pt idx="992">
                  <c:v>2.5099999999999998</c:v>
                </c:pt>
                <c:pt idx="993">
                  <c:v>2.83</c:v>
                </c:pt>
                <c:pt idx="994">
                  <c:v>2.84</c:v>
                </c:pt>
                <c:pt idx="995">
                  <c:v>2.92</c:v>
                </c:pt>
                <c:pt idx="996">
                  <c:v>2.91</c:v>
                </c:pt>
                <c:pt idx="997">
                  <c:v>2.94</c:v>
                </c:pt>
                <c:pt idx="998">
                  <c:v>3.03</c:v>
                </c:pt>
                <c:pt idx="999">
                  <c:v>3.13</c:v>
                </c:pt>
                <c:pt idx="1000">
                  <c:v>3.12</c:v>
                </c:pt>
                <c:pt idx="1001">
                  <c:v>3.12</c:v>
                </c:pt>
                <c:pt idx="1002">
                  <c:v>3.15</c:v>
                </c:pt>
                <c:pt idx="1003">
                  <c:v>3.12</c:v>
                </c:pt>
                <c:pt idx="1004">
                  <c:v>2.97</c:v>
                </c:pt>
                <c:pt idx="1005">
                  <c:v>2.93</c:v>
                </c:pt>
                <c:pt idx="1006">
                  <c:v>2.91</c:v>
                </c:pt>
                <c:pt idx="1007">
                  <c:v>2.94</c:v>
                </c:pt>
                <c:pt idx="1008">
                  <c:v>2.89</c:v>
                </c:pt>
                <c:pt idx="1009">
                  <c:v>2.88</c:v>
                </c:pt>
                <c:pt idx="1010">
                  <c:v>2.79</c:v>
                </c:pt>
                <c:pt idx="1011">
                  <c:v>2.73</c:v>
                </c:pt>
                <c:pt idx="1012">
                  <c:v>2.63</c:v>
                </c:pt>
                <c:pt idx="1013">
                  <c:v>2.75</c:v>
                </c:pt>
                <c:pt idx="1014">
                  <c:v>2.74</c:v>
                </c:pt>
                <c:pt idx="1015">
                  <c:v>2.62</c:v>
                </c:pt>
                <c:pt idx="1016">
                  <c:v>2.5299999999999998</c:v>
                </c:pt>
                <c:pt idx="1017">
                  <c:v>2.64</c:v>
                </c:pt>
                <c:pt idx="1018">
                  <c:v>2.71</c:v>
                </c:pt>
                <c:pt idx="1019">
                  <c:v>2.73</c:v>
                </c:pt>
                <c:pt idx="1020">
                  <c:v>2.65</c:v>
                </c:pt>
                <c:pt idx="1021">
                  <c:v>2.73</c:v>
                </c:pt>
                <c:pt idx="1022">
                  <c:v>2.83</c:v>
                </c:pt>
                <c:pt idx="1023">
                  <c:v>2.86</c:v>
                </c:pt>
                <c:pt idx="1024">
                  <c:v>2.87</c:v>
                </c:pt>
                <c:pt idx="1025">
                  <c:v>2.82</c:v>
                </c:pt>
                <c:pt idx="1026">
                  <c:v>2.81</c:v>
                </c:pt>
                <c:pt idx="1027">
                  <c:v>2.68</c:v>
                </c:pt>
                <c:pt idx="1028">
                  <c:v>2.82</c:v>
                </c:pt>
                <c:pt idx="1029">
                  <c:v>2.84</c:v>
                </c:pt>
                <c:pt idx="1030">
                  <c:v>2.91</c:v>
                </c:pt>
                <c:pt idx="1031">
                  <c:v>2.84</c:v>
                </c:pt>
                <c:pt idx="1032">
                  <c:v>2.9</c:v>
                </c:pt>
                <c:pt idx="1033">
                  <c:v>2.9</c:v>
                </c:pt>
                <c:pt idx="1034">
                  <c:v>2.9</c:v>
                </c:pt>
                <c:pt idx="1035">
                  <c:v>2.96</c:v>
                </c:pt>
                <c:pt idx="1036">
                  <c:v>3.02</c:v>
                </c:pt>
                <c:pt idx="1037">
                  <c:v>3.1</c:v>
                </c:pt>
                <c:pt idx="1038">
                  <c:v>3.01</c:v>
                </c:pt>
                <c:pt idx="1039">
                  <c:v>3.06</c:v>
                </c:pt>
                <c:pt idx="1040">
                  <c:v>3.14</c:v>
                </c:pt>
                <c:pt idx="1041">
                  <c:v>3.12</c:v>
                </c:pt>
                <c:pt idx="1042">
                  <c:v>3.05</c:v>
                </c:pt>
                <c:pt idx="1043">
                  <c:v>3.16</c:v>
                </c:pt>
                <c:pt idx="1044">
                  <c:v>3.24</c:v>
                </c:pt>
                <c:pt idx="1045">
                  <c:v>3.29</c:v>
                </c:pt>
                <c:pt idx="1046">
                  <c:v>3.33</c:v>
                </c:pt>
                <c:pt idx="1047">
                  <c:v>3.28</c:v>
                </c:pt>
                <c:pt idx="1048">
                  <c:v>3.24</c:v>
                </c:pt>
                <c:pt idx="1049">
                  <c:v>3.26</c:v>
                </c:pt>
                <c:pt idx="1050">
                  <c:v>3.29</c:v>
                </c:pt>
                <c:pt idx="1051">
                  <c:v>3.29</c:v>
                </c:pt>
                <c:pt idx="1052">
                  <c:v>3.15</c:v>
                </c:pt>
                <c:pt idx="1053">
                  <c:v>2.89</c:v>
                </c:pt>
                <c:pt idx="1054">
                  <c:v>3.01</c:v>
                </c:pt>
                <c:pt idx="1055">
                  <c:v>3</c:v>
                </c:pt>
                <c:pt idx="1056">
                  <c:v>2.93</c:v>
                </c:pt>
                <c:pt idx="1057">
                  <c:v>2.91</c:v>
                </c:pt>
                <c:pt idx="1058">
                  <c:v>2.7</c:v>
                </c:pt>
                <c:pt idx="1059">
                  <c:v>2.83</c:v>
                </c:pt>
                <c:pt idx="1060">
                  <c:v>3.02</c:v>
                </c:pt>
                <c:pt idx="1061">
                  <c:v>2.93</c:v>
                </c:pt>
                <c:pt idx="1062">
                  <c:v>2.75</c:v>
                </c:pt>
                <c:pt idx="1063">
                  <c:v>2.86</c:v>
                </c:pt>
                <c:pt idx="1064">
                  <c:v>3</c:v>
                </c:pt>
                <c:pt idx="1065">
                  <c:v>2.98</c:v>
                </c:pt>
                <c:pt idx="1066">
                  <c:v>2.97</c:v>
                </c:pt>
                <c:pt idx="1067">
                  <c:v>3.07</c:v>
                </c:pt>
                <c:pt idx="1068">
                  <c:v>3.01</c:v>
                </c:pt>
                <c:pt idx="1069">
                  <c:v>2.96</c:v>
                </c:pt>
                <c:pt idx="1070">
                  <c:v>2.97</c:v>
                </c:pt>
                <c:pt idx="1071">
                  <c:v>2.82</c:v>
                </c:pt>
                <c:pt idx="1072">
                  <c:v>2.87</c:v>
                </c:pt>
                <c:pt idx="1073">
                  <c:v>2.92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3C-4CAB-B1E6-8AAC61DBE8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72591072"/>
        <c:axId val="872573600"/>
      </c:lineChart>
      <c:catAx>
        <c:axId val="87259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872573600"/>
        <c:crosses val="autoZero"/>
        <c:auto val="1"/>
        <c:lblAlgn val="ctr"/>
        <c:lblOffset val="10"/>
        <c:noMultiLvlLbl val="0"/>
      </c:catAx>
      <c:valAx>
        <c:axId val="87257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872591072"/>
        <c:crossesAt val="0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spPr>
            <a:ln w="6350">
              <a:solidFill>
                <a:srgbClr val="000000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4E2-4B20-A468-17895F046DA8}"/>
              </c:ext>
            </c:extLst>
          </c:dPt>
          <c:dPt>
            <c:idx val="1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4E2-4B20-A468-17895F046DA8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4E2-4B20-A468-17895F046DA8}"/>
              </c:ext>
            </c:extLst>
          </c:dPt>
          <c:dPt>
            <c:idx val="3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4E2-4B20-A468-17895F046DA8}"/>
              </c:ext>
            </c:extLst>
          </c:dPt>
          <c:dPt>
            <c:idx val="4"/>
            <c:bubble3D val="0"/>
            <c:spPr>
              <a:solidFill>
                <a:srgbClr val="FFFFFF"/>
              </a:solidFill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4E2-4B20-A468-17895F046DA8}"/>
              </c:ext>
            </c:extLst>
          </c:dPt>
          <c:dPt>
            <c:idx val="5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4E2-4B20-A468-17895F046DA8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4E2-4B20-A468-17895F046DA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4E2-4B20-A468-17895F046DA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4E2-4B20-A468-17895F046DA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4E2-4B20-A468-17895F046DA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4E2-4B20-A468-17895F046D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Blad1!$A$2:$A$7</c:f>
              <c:strCache>
                <c:ptCount val="6"/>
                <c:pt idx="0">
                  <c:v>Goederen en diensten</c:v>
                </c:pt>
                <c:pt idx="1">
                  <c:v>Personeel(1)</c:v>
                </c:pt>
                <c:pt idx="2">
                  <c:v>Individuele hulpverlening</c:v>
                </c:pt>
                <c:pt idx="3">
                  <c:v>Toegestane werkingssubsidies</c:v>
                </c:pt>
                <c:pt idx="4">
                  <c:v>Andere operationele uitgaven</c:v>
                </c:pt>
                <c:pt idx="5">
                  <c:v>Financiële uitgaven(2)</c:v>
                </c:pt>
              </c:strCache>
            </c:strRef>
          </c:cat>
          <c:val>
            <c:numRef>
              <c:f>Blad1!$B$2:$B$7</c:f>
              <c:numCache>
                <c:formatCode>#\.##0</c:formatCode>
                <c:ptCount val="6"/>
                <c:pt idx="0">
                  <c:v>3228.0355436</c:v>
                </c:pt>
                <c:pt idx="1">
                  <c:v>6782.2006423100001</c:v>
                </c:pt>
                <c:pt idx="2" formatCode="#,##0">
                  <c:v>858.58646898999996</c:v>
                </c:pt>
                <c:pt idx="3">
                  <c:v>2992.1018748900001</c:v>
                </c:pt>
                <c:pt idx="4" formatCode="#,##0">
                  <c:v>86.939213160000094</c:v>
                </c:pt>
                <c:pt idx="5" formatCode="#,##0">
                  <c:v>241.32743169999998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4E2-4B20-A468-17895F046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57552394608794E-2"/>
          <c:y val="0.18166606067003682"/>
          <c:w val="0.45535476047404078"/>
          <c:h val="0.65652892949717923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C7-4161-A12A-B58AD65A3208}"/>
              </c:ext>
            </c:extLst>
          </c:dPt>
          <c:dPt>
            <c:idx val="1"/>
            <c:bubble3D val="0"/>
            <c:spPr>
              <a:solidFill>
                <a:srgbClr val="FFFFFF"/>
              </a:solidFill>
              <a:ln w="3175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C7-4161-A12A-B58AD65A320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C7-4161-A12A-B58AD65A320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C7-4161-A12A-B58AD65A320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C7-4161-A12A-B58AD65A320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1C7-4161-A12A-B58AD65A3208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C7-4161-A12A-B58AD65A320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C7-4161-A12A-B58AD65A320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C7-4161-A12A-B58AD65A320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1C7-4161-A12A-B58AD65A320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1C7-4161-A12A-B58AD65A32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Blad1!$A$2:$A$7</c:f>
              <c:strCache>
                <c:ptCount val="6"/>
                <c:pt idx="0">
                  <c:v>Energie</c:v>
                </c:pt>
                <c:pt idx="1">
                  <c:v>Personeel(1)</c:v>
                </c:pt>
                <c:pt idx="2">
                  <c:v>Individuele hulpverlening</c:v>
                </c:pt>
                <c:pt idx="3">
                  <c:v>Toegestane werkingssubsidies</c:v>
                </c:pt>
                <c:pt idx="4">
                  <c:v>Andere operationele uitgaven</c:v>
                </c:pt>
                <c:pt idx="5">
                  <c:v>Financiële uitgaven(2)</c:v>
                </c:pt>
              </c:strCache>
            </c:strRef>
          </c:cat>
          <c:val>
            <c:numRef>
              <c:f>Blad1!$B$2:$B$7</c:f>
              <c:numCache>
                <c:formatCode>#\.##0</c:formatCode>
                <c:ptCount val="6"/>
                <c:pt idx="0">
                  <c:v>541</c:v>
                </c:pt>
                <c:pt idx="1">
                  <c:v>13645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1C7-4161-A12A-B58AD65A3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spPr>
            <a:ln w="6350">
              <a:solidFill>
                <a:srgbClr val="000000"/>
              </a:solidFill>
            </a:ln>
          </c:spPr>
          <c:dPt>
            <c:idx val="0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79-4476-B169-AF7D776DF680}"/>
              </c:ext>
            </c:extLst>
          </c:dPt>
          <c:dPt>
            <c:idx val="1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79-4476-B169-AF7D776DF680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79-4476-B169-AF7D776DF680}"/>
              </c:ext>
            </c:extLst>
          </c:dPt>
          <c:dPt>
            <c:idx val="3"/>
            <c:bubble3D val="0"/>
            <c:spPr>
              <a:solidFill>
                <a:srgbClr val="C30243"/>
              </a:solidFill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79-4476-B169-AF7D776DF6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A79-4476-B169-AF7D776DF680}"/>
              </c:ext>
            </c:extLst>
          </c:dPt>
          <c:dPt>
            <c:idx val="5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A79-4476-B169-AF7D776DF68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79-4476-B169-AF7D776DF68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79-4476-B169-AF7D776DF68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79-4476-B169-AF7D776DF680}"/>
                </c:ext>
              </c:extLst>
            </c:dLbl>
            <c:dLbl>
              <c:idx val="3"/>
              <c:layout>
                <c:manualLayout>
                  <c:x val="0.17256607443881508"/>
                  <c:y val="0.242143786630494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FFFF"/>
                      </a:solidFill>
                      <a:latin typeface="Belfius21 Medium" pitchFamily="2" charset="0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228802275341707"/>
                      <c:h val="0.261051768257237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A79-4476-B169-AF7D776DF68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79-4476-B169-AF7D776DF68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A79-4476-B169-AF7D776DF6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elfius21 Medium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Blad1!$A$2:$A$7</c:f>
              <c:strCache>
                <c:ptCount val="6"/>
                <c:pt idx="0">
                  <c:v>Goederen en diensten</c:v>
                </c:pt>
                <c:pt idx="1">
                  <c:v>Personeel(1)</c:v>
                </c:pt>
                <c:pt idx="2">
                  <c:v>Individuele hulpverlening</c:v>
                </c:pt>
                <c:pt idx="3">
                  <c:v>Toegestane werkingssubsidies</c:v>
                </c:pt>
                <c:pt idx="4">
                  <c:v>Andere operationele uitgaven</c:v>
                </c:pt>
                <c:pt idx="5">
                  <c:v>Financiële uitgaven(2)</c:v>
                </c:pt>
              </c:strCache>
            </c:strRef>
          </c:cat>
          <c:val>
            <c:numRef>
              <c:f>Blad1!$B$2:$B$7</c:f>
              <c:numCache>
                <c:formatCode>#\.##0</c:formatCode>
                <c:ptCount val="6"/>
                <c:pt idx="0">
                  <c:v>3228.0355436</c:v>
                </c:pt>
                <c:pt idx="1">
                  <c:v>6782.2006423100001</c:v>
                </c:pt>
                <c:pt idx="2" formatCode="#,##0">
                  <c:v>858.58646898999996</c:v>
                </c:pt>
                <c:pt idx="3">
                  <c:v>2992.1018748900001</c:v>
                </c:pt>
                <c:pt idx="4" formatCode="#,##0">
                  <c:v>86.939213160000094</c:v>
                </c:pt>
                <c:pt idx="5" formatCode="#,##0">
                  <c:v>241.32743169999998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A79-4476-B169-AF7D776DF6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spPr>
            <a:ln w="6350">
              <a:solidFill>
                <a:srgbClr val="000000"/>
              </a:solidFill>
            </a:ln>
          </c:spPr>
          <c:dPt>
            <c:idx val="0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CF6-427E-8272-FEA650A2B764}"/>
              </c:ext>
            </c:extLst>
          </c:dPt>
          <c:dPt>
            <c:idx val="1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CF6-427E-8272-FEA650A2B76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CF6-427E-8272-FEA650A2B764}"/>
              </c:ext>
            </c:extLst>
          </c:dPt>
          <c:dPt>
            <c:idx val="3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CF6-427E-8272-FEA650A2B764}"/>
              </c:ext>
            </c:extLst>
          </c:dPt>
          <c:dPt>
            <c:idx val="4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CF6-427E-8272-FEA650A2B764}"/>
              </c:ext>
            </c:extLst>
          </c:dPt>
          <c:dPt>
            <c:idx val="5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CF6-427E-8272-FEA650A2B764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F6-427E-8272-FEA650A2B76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F6-427E-8272-FEA650A2B764}"/>
                </c:ext>
              </c:extLst>
            </c:dLbl>
            <c:dLbl>
              <c:idx val="2"/>
              <c:layout>
                <c:manualLayout>
                  <c:x val="0.16346995239340625"/>
                  <c:y val="-1.25036050200485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FFFF"/>
                      </a:solidFill>
                      <a:latin typeface="Belfius21 Medium" pitchFamily="2" charset="0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CF6-427E-8272-FEA650A2B76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CF6-427E-8272-FEA650A2B76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F6-427E-8272-FEA650A2B76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CF6-427E-8272-FEA650A2B7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elfius21 Medium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Blad1!$A$2:$A$7</c:f>
              <c:strCache>
                <c:ptCount val="6"/>
                <c:pt idx="0">
                  <c:v>Goederen en diensten</c:v>
                </c:pt>
                <c:pt idx="1">
                  <c:v>Personeel(1)</c:v>
                </c:pt>
                <c:pt idx="2">
                  <c:v>Individuele hulpverlening</c:v>
                </c:pt>
                <c:pt idx="3">
                  <c:v>Toegestane werkingssubsidies</c:v>
                </c:pt>
                <c:pt idx="4">
                  <c:v>Andere operationele uitgaven</c:v>
                </c:pt>
                <c:pt idx="5">
                  <c:v>Financiële uitgaven(2)</c:v>
                </c:pt>
              </c:strCache>
            </c:strRef>
          </c:cat>
          <c:val>
            <c:numRef>
              <c:f>Blad1!$B$2:$B$7</c:f>
              <c:numCache>
                <c:formatCode>#\.##0</c:formatCode>
                <c:ptCount val="6"/>
                <c:pt idx="0">
                  <c:v>3228.0355436</c:v>
                </c:pt>
                <c:pt idx="1">
                  <c:v>6782.2006423100001</c:v>
                </c:pt>
                <c:pt idx="2" formatCode="#,##0">
                  <c:v>858.58646898999996</c:v>
                </c:pt>
                <c:pt idx="3">
                  <c:v>2992.1018748900001</c:v>
                </c:pt>
                <c:pt idx="4" formatCode="#,##0">
                  <c:v>86.939213160000094</c:v>
                </c:pt>
                <c:pt idx="5" formatCode="#,##0">
                  <c:v>241.32743169999998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CF6-427E-8272-FEA650A2B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Grafieken!$B$155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AAFA0"/>
            </a:solidFill>
            <a:ln>
              <a:noFill/>
            </a:ln>
            <a:effectLst/>
          </c:spPr>
          <c:invertIfNegative val="0"/>
          <c:cat>
            <c:strRef>
              <c:f>Grafieken!$A$156:$A$157</c:f>
              <c:strCache>
                <c:ptCount val="2"/>
                <c:pt idx="0">
                  <c:v>Andere individuele hulpverlening</c:v>
                </c:pt>
                <c:pt idx="1">
                  <c:v>Leefloon</c:v>
                </c:pt>
              </c:strCache>
            </c:strRef>
          </c:cat>
          <c:val>
            <c:numRef>
              <c:f>Grafieken!$B$156:$B$157</c:f>
              <c:numCache>
                <c:formatCode>General</c:formatCode>
                <c:ptCount val="2"/>
                <c:pt idx="0" formatCode="0">
                  <c:v>234</c:v>
                </c:pt>
                <c:pt idx="1">
                  <c:v>451.99999999999994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88-4A94-9940-F937FC90B4E8}"/>
            </c:ext>
          </c:extLst>
        </c:ser>
        <c:ser>
          <c:idx val="1"/>
          <c:order val="1"/>
          <c:tx>
            <c:strRef>
              <c:f>Grafieken!$C$155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30045"/>
            </a:solidFill>
            <a:ln>
              <a:noFill/>
            </a:ln>
            <a:effectLst/>
          </c:spPr>
          <c:invertIfNegative val="0"/>
          <c:cat>
            <c:strRef>
              <c:f>Grafieken!$A$156:$A$157</c:f>
              <c:strCache>
                <c:ptCount val="2"/>
                <c:pt idx="0">
                  <c:v>Andere individuele hulpverlening</c:v>
                </c:pt>
                <c:pt idx="1">
                  <c:v>Leefloon</c:v>
                </c:pt>
              </c:strCache>
            </c:strRef>
          </c:cat>
          <c:val>
            <c:numRef>
              <c:f>Grafieken!$C$156:$C$157</c:f>
              <c:numCache>
                <c:formatCode>General</c:formatCode>
                <c:ptCount val="2"/>
                <c:pt idx="0" formatCode="0">
                  <c:v>345</c:v>
                </c:pt>
                <c:pt idx="1">
                  <c:v>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88-4A94-9940-F937FC90B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655856"/>
        <c:axId val="1313668336"/>
      </c:barChart>
      <c:catAx>
        <c:axId val="13136558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313668336"/>
        <c:crosses val="autoZero"/>
        <c:auto val="1"/>
        <c:lblAlgn val="ctr"/>
        <c:lblOffset val="100"/>
        <c:noMultiLvlLbl val="0"/>
      </c:catAx>
      <c:valAx>
        <c:axId val="1313668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313655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spPr>
            <a:noFill/>
            <a:ln w="6350">
              <a:solidFill>
                <a:srgbClr val="000000"/>
              </a:solidFill>
            </a:ln>
          </c:spPr>
          <c:dPt>
            <c:idx val="0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47-434B-8ED8-F456C8A1FD96}"/>
              </c:ext>
            </c:extLst>
          </c:dPt>
          <c:dPt>
            <c:idx val="1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47-434B-8ED8-F456C8A1FD96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47-434B-8ED8-F456C8A1FD96}"/>
              </c:ext>
            </c:extLst>
          </c:dPt>
          <c:dPt>
            <c:idx val="3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47-434B-8ED8-F456C8A1FD96}"/>
              </c:ext>
            </c:extLst>
          </c:dPt>
          <c:dPt>
            <c:idx val="4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847-434B-8ED8-F456C8A1FD96}"/>
              </c:ext>
            </c:extLst>
          </c:dPt>
          <c:dPt>
            <c:idx val="5"/>
            <c:bubble3D val="0"/>
            <c:spPr>
              <a:solidFill>
                <a:srgbClr val="C30243"/>
              </a:solidFill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847-434B-8ED8-F456C8A1FD96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47-434B-8ED8-F456C8A1FD9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47-434B-8ED8-F456C8A1FD9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47-434B-8ED8-F456C8A1FD9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47-434B-8ED8-F456C8A1FD9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847-434B-8ED8-F456C8A1FD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Belfius21 Medium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Blad1!$A$2:$A$7</c:f>
              <c:strCache>
                <c:ptCount val="6"/>
                <c:pt idx="0">
                  <c:v>Goederen en diensten</c:v>
                </c:pt>
                <c:pt idx="1">
                  <c:v>Personeel(1)</c:v>
                </c:pt>
                <c:pt idx="2">
                  <c:v>Individuele hulpverlening</c:v>
                </c:pt>
                <c:pt idx="3">
                  <c:v>Toegestane werkingssubsidies</c:v>
                </c:pt>
                <c:pt idx="4">
                  <c:v>Andere operationele uitgaven</c:v>
                </c:pt>
                <c:pt idx="5">
                  <c:v>Financiële uitgaven(2)</c:v>
                </c:pt>
              </c:strCache>
            </c:strRef>
          </c:cat>
          <c:val>
            <c:numRef>
              <c:f>Blad1!$B$2:$B$7</c:f>
              <c:numCache>
                <c:formatCode>#\.##0</c:formatCode>
                <c:ptCount val="6"/>
                <c:pt idx="0">
                  <c:v>3228.0355436</c:v>
                </c:pt>
                <c:pt idx="1">
                  <c:v>6782.2006423100001</c:v>
                </c:pt>
                <c:pt idx="2" formatCode="#,##0">
                  <c:v>858.58646898999996</c:v>
                </c:pt>
                <c:pt idx="3">
                  <c:v>2992.1018748900001</c:v>
                </c:pt>
                <c:pt idx="4" formatCode="#,##0">
                  <c:v>86.939213160000094</c:v>
                </c:pt>
                <c:pt idx="5" formatCode="#,##0">
                  <c:v>241.32743169999998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847-434B-8ED8-F456C8A1F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78565930922617E-2"/>
          <c:y val="3.4375000000000003E-2"/>
          <c:w val="0.94164286813815479"/>
          <c:h val="0.702610236220472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Fiscalité (+16,3%)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0144"/>
              </a:solidFill>
              <a:ln>
                <a:solidFill>
                  <a:srgbClr val="51626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40-4F9D-8C4F-FA7CB5D16D7A}"/>
              </c:ext>
            </c:extLst>
          </c:dPt>
          <c:dPt>
            <c:idx val="1"/>
            <c:invertIfNegative val="0"/>
            <c:bubble3D val="0"/>
            <c:spPr>
              <a:solidFill>
                <a:srgbClr val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F40-4F9D-8C4F-FA7CB5D16D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Fiscaliteit (+16,4%)</c:v>
                </c:pt>
                <c:pt idx="1">
                  <c:v>Fondsen (+8,8%)</c:v>
                </c:pt>
                <c:pt idx="2">
                  <c:v>Toelagen (+12,0%)</c:v>
                </c:pt>
                <c:pt idx="3">
                  <c:v>Prestaties (+3,7%)</c:v>
                </c:pt>
                <c:pt idx="4">
                  <c:v>Financiële opbrengsten (0%)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224</c:v>
                </c:pt>
                <c:pt idx="1">
                  <c:v>224</c:v>
                </c:pt>
                <c:pt idx="2">
                  <c:v>224</c:v>
                </c:pt>
                <c:pt idx="3">
                  <c:v>224</c:v>
                </c:pt>
                <c:pt idx="4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40-4F9D-8C4F-FA7CB5D16D7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Fonds (+13,8%)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rgbClr val="51626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F40-4F9D-8C4F-FA7CB5D16D7A}"/>
              </c:ext>
            </c:extLst>
          </c:dPt>
          <c:dLbls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40-4F9D-8C4F-FA7CB5D16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Fiscaliteit (+16,4%)</c:v>
                </c:pt>
                <c:pt idx="1">
                  <c:v>Fondsen (+8,8%)</c:v>
                </c:pt>
                <c:pt idx="2">
                  <c:v>Toelagen (+12,0%)</c:v>
                </c:pt>
                <c:pt idx="3">
                  <c:v>Prestaties (+3,7%)</c:v>
                </c:pt>
                <c:pt idx="4">
                  <c:v>Financiële opbrengsten (0%)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47</c:v>
                </c:pt>
                <c:pt idx="1">
                  <c:v>47</c:v>
                </c:pt>
                <c:pt idx="2">
                  <c:v>47</c:v>
                </c:pt>
                <c:pt idx="3">
                  <c:v>47</c:v>
                </c:pt>
                <c:pt idx="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40-4F9D-8C4F-FA7CB5D16D7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Subides (+10,1%)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40-4F9D-8C4F-FA7CB5D16D7A}"/>
              </c:ext>
            </c:extLst>
          </c:dPt>
          <c:dLbls>
            <c:dLbl>
              <c:idx val="2"/>
              <c:layout>
                <c:manualLayout>
                  <c:x val="-4.8630381435888219E-17"/>
                  <c:y val="5.204478346456692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40-4F9D-8C4F-FA7CB5D16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Fiscaliteit (+16,4%)</c:v>
                </c:pt>
                <c:pt idx="1">
                  <c:v>Fondsen (+8,8%)</c:v>
                </c:pt>
                <c:pt idx="2">
                  <c:v>Toelagen (+12,0%)</c:v>
                </c:pt>
                <c:pt idx="3">
                  <c:v>Prestaties (+3,7%)</c:v>
                </c:pt>
                <c:pt idx="4">
                  <c:v>Financiële opbrengsten (0%)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57</c:v>
                </c:pt>
                <c:pt idx="1">
                  <c:v>57</c:v>
                </c:pt>
                <c:pt idx="2">
                  <c:v>57</c:v>
                </c:pt>
                <c:pt idx="3">
                  <c:v>57</c:v>
                </c:pt>
                <c:pt idx="4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40-4F9D-8C4F-FA7CB5D16D7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Prestations (+1,8%)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rgbClr val="51626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40-4F9D-8C4F-FA7CB5D16D7A}"/>
              </c:ext>
            </c:extLst>
          </c:dPt>
          <c:dLbls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40-4F9D-8C4F-FA7CB5D16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Fiscaliteit (+16,4%)</c:v>
                </c:pt>
                <c:pt idx="1">
                  <c:v>Fondsen (+8,8%)</c:v>
                </c:pt>
                <c:pt idx="2">
                  <c:v>Toelagen (+12,0%)</c:v>
                </c:pt>
                <c:pt idx="3">
                  <c:v>Prestaties (+3,7%)</c:v>
                </c:pt>
                <c:pt idx="4">
                  <c:v>Financiële opbrengsten (0%)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40-4F9D-8C4F-FA7CB5D16D7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Produits financiers (+9,8%)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rgbClr val="51626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F40-4F9D-8C4F-FA7CB5D16D7A}"/>
              </c:ext>
            </c:extLst>
          </c:dPt>
          <c:dLbls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40-4F9D-8C4F-FA7CB5D16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Fiscaliteit (+16,4%)</c:v>
                </c:pt>
                <c:pt idx="1">
                  <c:v>Fondsen (+8,8%)</c:v>
                </c:pt>
                <c:pt idx="2">
                  <c:v>Toelagen (+12,0%)</c:v>
                </c:pt>
                <c:pt idx="3">
                  <c:v>Prestaties (+3,7%)</c:v>
                </c:pt>
                <c:pt idx="4">
                  <c:v>Financiële opbrengsten (0%)</c:v>
                </c:pt>
              </c:strCache>
            </c:strRef>
          </c:cat>
          <c:val>
            <c:numRef>
              <c:f>Sheet1!$B$6:$F$6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40-4F9D-8C4F-FA7CB5D16D7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Prèlèvements (Prêts "Oxygène")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791-4786-97CB-D0147E506CB9}"/>
              </c:ext>
            </c:extLst>
          </c:dPt>
          <c:dLbls>
            <c:dLbl>
              <c:idx val="5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91-4786-97CB-D0147E506C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Fiscaliteit (+16,4%)</c:v>
                </c:pt>
                <c:pt idx="1">
                  <c:v>Fondsen (+8,8%)</c:v>
                </c:pt>
                <c:pt idx="2">
                  <c:v>Toelagen (+12,0%)</c:v>
                </c:pt>
                <c:pt idx="3">
                  <c:v>Prestaties (+3,7%)</c:v>
                </c:pt>
                <c:pt idx="4">
                  <c:v>Financiële opbrengsten (0%)</c:v>
                </c:pt>
              </c:strCache>
            </c:strRef>
          </c:cat>
          <c:val>
            <c:numRef>
              <c:f>Sheet1!$B$7:$F$7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91-4786-97CB-D0147E506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1005839"/>
        <c:axId val="671007503"/>
      </c:barChart>
      <c:catAx>
        <c:axId val="67100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71007503"/>
        <c:crosses val="autoZero"/>
        <c:auto val="1"/>
        <c:lblAlgn val="ctr"/>
        <c:lblOffset val="100"/>
        <c:noMultiLvlLbl val="0"/>
      </c:catAx>
      <c:valAx>
        <c:axId val="67100750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671005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fr-FR" b="1" noProof="0" dirty="0" err="1">
                <a:solidFill>
                  <a:schemeClr val="tx1"/>
                </a:solidFill>
              </a:rPr>
              <a:t>Gewone</a:t>
            </a:r>
            <a:r>
              <a:rPr lang="fr-FR" b="1" baseline="0" noProof="0" dirty="0">
                <a:solidFill>
                  <a:schemeClr val="tx1"/>
                </a:solidFill>
              </a:rPr>
              <a:t> </a:t>
            </a:r>
            <a:r>
              <a:rPr lang="fr-FR" b="1" baseline="0" noProof="0" dirty="0" err="1">
                <a:solidFill>
                  <a:schemeClr val="tx1"/>
                </a:solidFill>
              </a:rPr>
              <a:t>ontvangsten</a:t>
            </a:r>
            <a:endParaRPr lang="fr-FR" b="1" noProof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Exploitatie-uitgaven</c:v>
                </c:pt>
              </c:strCache>
            </c:strRef>
          </c:tx>
          <c:spPr>
            <a:solidFill>
              <a:srgbClr val="C3004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5261503616997676E-4"/>
                  <c:y val="2.450544326002179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2.681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89630587116309"/>
                      <c:h val="0.1450457317282374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2C1E-492C-BC6B-4B45225DE3F1}"/>
                </c:ext>
              </c:extLst>
            </c:dLbl>
            <c:dLbl>
              <c:idx val="1"/>
              <c:layout>
                <c:manualLayout>
                  <c:x val="7.3722417363994916E-3"/>
                  <c:y val="2.5208339640103272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3.017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244700698058"/>
                      <c:h val="0.1450457317282374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C1E-492C-BC6B-4B45225DE3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30144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Blad1!$B$1:$C$1</c:f>
              <c:numCache>
                <c:formatCode>0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Blad1!$B$2:$C$2</c:f>
              <c:numCache>
                <c:formatCode>#,##0</c:formatCode>
                <c:ptCount val="2"/>
                <c:pt idx="0">
                  <c:v>2681</c:v>
                </c:pt>
                <c:pt idx="1">
                  <c:v>3017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1E-492C-BC6B-4B45225DE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5914768"/>
        <c:axId val="1175916848"/>
      </c:barChart>
      <c:catAx>
        <c:axId val="117591476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175916848"/>
        <c:crosses val="autoZero"/>
        <c:auto val="1"/>
        <c:lblAlgn val="ctr"/>
        <c:lblOffset val="100"/>
        <c:noMultiLvlLbl val="0"/>
      </c:catAx>
      <c:valAx>
        <c:axId val="1175916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17591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51626F"/>
      </a:solidFill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rgbClr val="000000"/>
              </a:solidFill>
            </a:ln>
          </c:spPr>
          <c:dPt>
            <c:idx val="0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D97-4D06-8B27-BC42C2F8248A}"/>
              </c:ext>
            </c:extLst>
          </c:dPt>
          <c:dPt>
            <c:idx val="1"/>
            <c:bubble3D val="0"/>
            <c:spPr>
              <a:solidFill>
                <a:srgbClr val="C30243"/>
              </a:solidFill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D97-4D06-8B27-BC42C2F8248A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D97-4D06-8B27-BC42C2F8248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D97-4D06-8B27-BC42C2F8248A}"/>
              </c:ext>
            </c:extLst>
          </c:dPt>
          <c:dPt>
            <c:idx val="4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D97-4D06-8B27-BC42C2F8248A}"/>
              </c:ext>
            </c:extLst>
          </c:dPt>
          <c:dPt>
            <c:idx val="5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D97-4D06-8B27-BC42C2F8248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97-4D06-8B27-BC42C2F8248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97-4D06-8B27-BC42C2F8248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97-4D06-8B27-BC42C2F8248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D97-4D06-8B27-BC42C2F8248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D97-4D06-8B27-BC42C2F824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FFFFFF"/>
                    </a:solidFill>
                    <a:latin typeface="Belfius21 Medium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Tabellen!$A$56:$A$61</c:f>
              <c:strCache>
                <c:ptCount val="6"/>
                <c:pt idx="0">
                  <c:v>Ontvangsten uit werking</c:v>
                </c:pt>
                <c:pt idx="1">
                  <c:v>Fiscale ontvangsten en boetes</c:v>
                </c:pt>
                <c:pt idx="2">
                  <c:v>Werkingssubsidies(1)</c:v>
                </c:pt>
                <c:pt idx="3">
                  <c:v>Recuperatie individuele hulpverlening</c:v>
                </c:pt>
                <c:pt idx="4">
                  <c:v>Andere operationele ontvangsten</c:v>
                </c:pt>
                <c:pt idx="5">
                  <c:v>Financiële opbrengsten</c:v>
                </c:pt>
              </c:strCache>
            </c:strRef>
          </c:cat>
          <c:val>
            <c:numRef>
              <c:f>Tabellen!$B$56:$B$61</c:f>
              <c:numCache>
                <c:formatCode>#\.##0</c:formatCode>
                <c:ptCount val="6"/>
                <c:pt idx="0">
                  <c:v>1846.4910570899999</c:v>
                </c:pt>
                <c:pt idx="1">
                  <c:v>6553.5579986599996</c:v>
                </c:pt>
                <c:pt idx="2">
                  <c:v>5869.2060403100004</c:v>
                </c:pt>
                <c:pt idx="3" formatCode="#,##0">
                  <c:v>129.45532602</c:v>
                </c:pt>
                <c:pt idx="4" formatCode="#,##0">
                  <c:v>373.17531147000005</c:v>
                </c:pt>
                <c:pt idx="5" formatCode="#,##0">
                  <c:v>325.00166386000001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D97-4D06-8B27-BC42C2F82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6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nl-BE">
                <a:solidFill>
                  <a:srgbClr val="000000"/>
                </a:solidFill>
              </a:rPr>
              <a:t>Evolutie gemiddelde aanslagvoeten</a:t>
            </a:r>
          </a:p>
        </c:rich>
      </c:tx>
      <c:layout>
        <c:manualLayout>
          <c:xMode val="edge"/>
          <c:yMode val="edge"/>
          <c:x val="7.5054487682279236E-2"/>
          <c:y val="2.45855543413346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Grafieken!$D$267</c:f>
              <c:strCache>
                <c:ptCount val="1"/>
                <c:pt idx="0">
                  <c:v>Opcentiemen onroerende voorheffing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444444444444991E-3"/>
                  <c:y val="-5.5343011920681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B8-4AEF-821B-CA8362047022}"/>
                </c:ext>
              </c:extLst>
            </c:dLbl>
            <c:dLbl>
              <c:idx val="2"/>
              <c:layout>
                <c:manualLayout>
                  <c:x val="-7.4074074074075161E-3"/>
                  <c:y val="5.1653477792635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DB8-4AEF-821B-CA8362047022}"/>
                </c:ext>
              </c:extLst>
            </c:dLbl>
            <c:dLbl>
              <c:idx val="3"/>
              <c:layout>
                <c:manualLayout>
                  <c:x val="-3.2330387271410403E-2"/>
                  <c:y val="4.6757078268209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4411816734477262E-2"/>
                      <c:h val="0.101401860565061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DB8-4AEF-821B-CA8362047022}"/>
                </c:ext>
              </c:extLst>
            </c:dLbl>
            <c:dLbl>
              <c:idx val="4"/>
              <c:layout>
                <c:manualLayout>
                  <c:x val="-2.6565464895635674E-2"/>
                  <c:y val="-4.4274409536545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DB8-4AEF-821B-CA8362047022}"/>
                </c:ext>
              </c:extLst>
            </c:dLbl>
            <c:dLbl>
              <c:idx val="5"/>
              <c:layout>
                <c:manualLayout>
                  <c:x val="-1.9074860902042329E-2"/>
                  <c:y val="-3.6878331512001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B0-4478-A3C3-D553DB8D7D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Grafieken!$C$268:$C$273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Grafieken!$D$268:$D$273</c:f>
              <c:numCache>
                <c:formatCode>0</c:formatCode>
                <c:ptCount val="6"/>
                <c:pt idx="0">
                  <c:v>876.95672077922052</c:v>
                </c:pt>
                <c:pt idx="1">
                  <c:v>880.33420000000001</c:v>
                </c:pt>
                <c:pt idx="2">
                  <c:v>896.09519999999975</c:v>
                </c:pt>
                <c:pt idx="3">
                  <c:v>896.53583333333336</c:v>
                </c:pt>
                <c:pt idx="4">
                  <c:v>897.05743333333328</c:v>
                </c:pt>
                <c:pt idx="5">
                  <c:v>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DB8-4AEF-821B-CA83620470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39944240"/>
        <c:axId val="639944896"/>
      </c:lineChart>
      <c:lineChart>
        <c:grouping val="standard"/>
        <c:varyColors val="0"/>
        <c:ser>
          <c:idx val="1"/>
          <c:order val="1"/>
          <c:tx>
            <c:strRef>
              <c:f>Grafieken!$E$267</c:f>
              <c:strCache>
                <c:ptCount val="1"/>
                <c:pt idx="0">
                  <c:v>Aanvullende personenbelasting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358286967347462E-3"/>
                  <c:y val="-3.6878331512002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60-448D-B1A7-DEC869CC2462}"/>
                </c:ext>
              </c:extLst>
            </c:dLbl>
            <c:dLbl>
              <c:idx val="1"/>
              <c:layout>
                <c:manualLayout>
                  <c:x val="0"/>
                  <c:y val="-4.3024720097335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60-448D-B1A7-DEC869CC2462}"/>
                </c:ext>
              </c:extLst>
            </c:dLbl>
            <c:dLbl>
              <c:idx val="2"/>
              <c:layout>
                <c:manualLayout>
                  <c:x val="-2.119428989115853E-3"/>
                  <c:y val="-5.531749726800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60-448D-B1A7-DEC869CC2462}"/>
                </c:ext>
              </c:extLst>
            </c:dLbl>
            <c:dLbl>
              <c:idx val="3"/>
              <c:layout>
                <c:manualLayout>
                  <c:x val="-1.0143553765073813E-2"/>
                  <c:y val="-4.79215043261864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B8-4AEF-821B-CA8362047022}"/>
                </c:ext>
              </c:extLst>
            </c:dLbl>
            <c:dLbl>
              <c:idx val="4"/>
              <c:layout>
                <c:manualLayout>
                  <c:x val="0"/>
                  <c:y val="-3.6878331512001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010787392902082E-2"/>
                      <c:h val="0.138170815398300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560-448D-B1A7-DEC869CC2462}"/>
                </c:ext>
              </c:extLst>
            </c:dLbl>
            <c:dLbl>
              <c:idx val="5"/>
              <c:layout>
                <c:manualLayout>
                  <c:x val="-1.6955431912926516E-2"/>
                  <c:y val="5.531749726800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60-448D-B1A7-DEC869CC24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Grafieken!$C$268:$C$273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Grafieken!$E$268:$E$273</c:f>
              <c:numCache>
                <c:formatCode>0.00</c:formatCode>
                <c:ptCount val="6"/>
                <c:pt idx="0">
                  <c:v>7.2061688311688368</c:v>
                </c:pt>
                <c:pt idx="1">
                  <c:v>7.2026666666666719</c:v>
                </c:pt>
                <c:pt idx="2">
                  <c:v>7.1956666666666722</c:v>
                </c:pt>
                <c:pt idx="3">
                  <c:v>7.1930000000000049</c:v>
                </c:pt>
                <c:pt idx="4">
                  <c:v>7.1813333333333382</c:v>
                </c:pt>
                <c:pt idx="5">
                  <c:v>7.1813333333333382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DB8-4AEF-821B-CA83620470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32273584"/>
        <c:axId val="632272928"/>
      </c:lineChart>
      <c:catAx>
        <c:axId val="63994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39944896"/>
        <c:crosses val="autoZero"/>
        <c:auto val="1"/>
        <c:lblAlgn val="ctr"/>
        <c:lblOffset val="100"/>
        <c:noMultiLvlLbl val="0"/>
      </c:catAx>
      <c:valAx>
        <c:axId val="639944896"/>
        <c:scaling>
          <c:orientation val="minMax"/>
          <c:max val="900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2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39944240"/>
        <c:crosses val="autoZero"/>
        <c:crossBetween val="between"/>
      </c:valAx>
      <c:valAx>
        <c:axId val="632272928"/>
        <c:scaling>
          <c:orientation val="minMax"/>
          <c:max val="8"/>
          <c:min val="7"/>
        </c:scaling>
        <c:delete val="0"/>
        <c:axPos val="r"/>
        <c:numFmt formatCode="0.00" sourceLinked="1"/>
        <c:majorTickMark val="out"/>
        <c:minorTickMark val="none"/>
        <c:tickLblPos val="nextTo"/>
        <c:spPr>
          <a:noFill/>
          <a:ln>
            <a:solidFill>
              <a:schemeClr val="bg2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32273584"/>
        <c:crosses val="max"/>
        <c:crossBetween val="between"/>
        <c:majorUnit val="0.2"/>
      </c:valAx>
      <c:catAx>
        <c:axId val="632273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22729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283068933176236"/>
          <c:y val="0.66162194967317667"/>
          <c:w val="0.30526029354240719"/>
          <c:h val="0.32477030588879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>
                <a:solidFill>
                  <a:srgbClr val="000000"/>
                </a:solidFill>
              </a:rPr>
              <a:t>Index I </a:t>
            </a:r>
            <a:r>
              <a:rPr lang="en-US" sz="1100" dirty="0" err="1">
                <a:solidFill>
                  <a:srgbClr val="000000"/>
                </a:solidFill>
              </a:rPr>
              <a:t>v.d.</a:t>
            </a:r>
            <a:r>
              <a:rPr lang="en-US" sz="1100" baseline="0" dirty="0">
                <a:solidFill>
                  <a:srgbClr val="000000"/>
                </a:solidFill>
              </a:rPr>
              <a:t> </a:t>
            </a:r>
            <a:r>
              <a:rPr lang="en-US" sz="1100" baseline="0" dirty="0" err="1">
                <a:solidFill>
                  <a:srgbClr val="C30144"/>
                </a:solidFill>
              </a:rPr>
              <a:t>bouwkosten</a:t>
            </a:r>
            <a:r>
              <a:rPr lang="en-US" sz="1100" baseline="0" dirty="0">
                <a:solidFill>
                  <a:srgbClr val="C30144"/>
                </a:solidFill>
              </a:rPr>
              <a:t> </a:t>
            </a:r>
            <a:r>
              <a:rPr lang="en-US" sz="1100" dirty="0">
                <a:solidFill>
                  <a:srgbClr val="000000"/>
                </a:solidFill>
              </a:rPr>
              <a:t>(</a:t>
            </a:r>
            <a:r>
              <a:rPr lang="en-US" sz="1100" dirty="0" err="1">
                <a:solidFill>
                  <a:srgbClr val="000000"/>
                </a:solidFill>
              </a:rPr>
              <a:t>januari</a:t>
            </a:r>
            <a:r>
              <a:rPr lang="en-US" sz="1100" dirty="0">
                <a:solidFill>
                  <a:srgbClr val="000000"/>
                </a:solidFill>
              </a:rPr>
              <a:t> 2019 = 100)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Graph!$P$12</c:f>
              <c:strCache>
                <c:ptCount val="1"/>
                <c:pt idx="0">
                  <c:v>Indice_I (Matériaux de construction)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Graph!$Q$11:$BN$11</c:f>
              <c:numCache>
                <c:formatCode>mmm\-yy</c:formatCode>
                <c:ptCount val="50"/>
                <c:pt idx="0">
                  <c:v>43466</c:v>
                </c:pt>
                <c:pt idx="1">
                  <c:v>43497</c:v>
                </c:pt>
                <c:pt idx="2">
                  <c:v>43525</c:v>
                </c:pt>
                <c:pt idx="3">
                  <c:v>43556</c:v>
                </c:pt>
                <c:pt idx="4">
                  <c:v>43586</c:v>
                </c:pt>
                <c:pt idx="5">
                  <c:v>43617</c:v>
                </c:pt>
                <c:pt idx="6">
                  <c:v>43647</c:v>
                </c:pt>
                <c:pt idx="7">
                  <c:v>43678</c:v>
                </c:pt>
                <c:pt idx="8">
                  <c:v>43709</c:v>
                </c:pt>
                <c:pt idx="9">
                  <c:v>43739</c:v>
                </c:pt>
                <c:pt idx="10">
                  <c:v>43770</c:v>
                </c:pt>
                <c:pt idx="11">
                  <c:v>43800</c:v>
                </c:pt>
                <c:pt idx="12">
                  <c:v>43831</c:v>
                </c:pt>
                <c:pt idx="13">
                  <c:v>43862</c:v>
                </c:pt>
                <c:pt idx="14">
                  <c:v>43891</c:v>
                </c:pt>
                <c:pt idx="15">
                  <c:v>43922</c:v>
                </c:pt>
                <c:pt idx="16">
                  <c:v>43952</c:v>
                </c:pt>
                <c:pt idx="17">
                  <c:v>43983</c:v>
                </c:pt>
                <c:pt idx="18">
                  <c:v>44013</c:v>
                </c:pt>
                <c:pt idx="19">
                  <c:v>44044</c:v>
                </c:pt>
                <c:pt idx="20">
                  <c:v>44075</c:v>
                </c:pt>
                <c:pt idx="21">
                  <c:v>44105</c:v>
                </c:pt>
                <c:pt idx="22">
                  <c:v>44136</c:v>
                </c:pt>
                <c:pt idx="23">
                  <c:v>44166</c:v>
                </c:pt>
                <c:pt idx="24">
                  <c:v>44197</c:v>
                </c:pt>
                <c:pt idx="25">
                  <c:v>44228</c:v>
                </c:pt>
                <c:pt idx="26">
                  <c:v>44256</c:v>
                </c:pt>
                <c:pt idx="27">
                  <c:v>44287</c:v>
                </c:pt>
                <c:pt idx="28">
                  <c:v>44317</c:v>
                </c:pt>
                <c:pt idx="29">
                  <c:v>44348</c:v>
                </c:pt>
                <c:pt idx="30">
                  <c:v>44378</c:v>
                </c:pt>
                <c:pt idx="31">
                  <c:v>44409</c:v>
                </c:pt>
                <c:pt idx="32">
                  <c:v>44440</c:v>
                </c:pt>
                <c:pt idx="33">
                  <c:v>44470</c:v>
                </c:pt>
                <c:pt idx="34">
                  <c:v>44501</c:v>
                </c:pt>
                <c:pt idx="35">
                  <c:v>44531</c:v>
                </c:pt>
                <c:pt idx="36">
                  <c:v>44562</c:v>
                </c:pt>
                <c:pt idx="37">
                  <c:v>44593</c:v>
                </c:pt>
                <c:pt idx="38">
                  <c:v>44621</c:v>
                </c:pt>
                <c:pt idx="39">
                  <c:v>44652</c:v>
                </c:pt>
                <c:pt idx="40">
                  <c:v>44682</c:v>
                </c:pt>
                <c:pt idx="41">
                  <c:v>44713</c:v>
                </c:pt>
                <c:pt idx="42">
                  <c:v>44743</c:v>
                </c:pt>
                <c:pt idx="43">
                  <c:v>44774</c:v>
                </c:pt>
                <c:pt idx="44">
                  <c:v>44805</c:v>
                </c:pt>
                <c:pt idx="45">
                  <c:v>44835</c:v>
                </c:pt>
                <c:pt idx="46">
                  <c:v>44866</c:v>
                </c:pt>
                <c:pt idx="47">
                  <c:v>44896</c:v>
                </c:pt>
                <c:pt idx="48">
                  <c:v>44927</c:v>
                </c:pt>
                <c:pt idx="49">
                  <c:v>44958</c:v>
                </c:pt>
              </c:numCache>
            </c:numRef>
          </c:cat>
          <c:val>
            <c:numRef>
              <c:f>Graph!$Q$12:$BN$12</c:f>
              <c:numCache>
                <c:formatCode>0.00</c:formatCode>
                <c:ptCount val="50"/>
                <c:pt idx="0" formatCode="General">
                  <c:v>100</c:v>
                </c:pt>
                <c:pt idx="1">
                  <c:v>99.659090909090907</c:v>
                </c:pt>
                <c:pt idx="2">
                  <c:v>100.75757575757575</c:v>
                </c:pt>
                <c:pt idx="3">
                  <c:v>101.21212121212122</c:v>
                </c:pt>
                <c:pt idx="4">
                  <c:v>100.32828282828284</c:v>
                </c:pt>
                <c:pt idx="5">
                  <c:v>99.267676767676775</c:v>
                </c:pt>
                <c:pt idx="6">
                  <c:v>99.545454545454547</c:v>
                </c:pt>
                <c:pt idx="7">
                  <c:v>98.371212121212125</c:v>
                </c:pt>
                <c:pt idx="8">
                  <c:v>98.118686868686865</c:v>
                </c:pt>
                <c:pt idx="9">
                  <c:v>97.815656565656568</c:v>
                </c:pt>
                <c:pt idx="10">
                  <c:v>96.717171717171709</c:v>
                </c:pt>
                <c:pt idx="11">
                  <c:v>96.148989898989896</c:v>
                </c:pt>
                <c:pt idx="12">
                  <c:v>96.780303030303031</c:v>
                </c:pt>
                <c:pt idx="13">
                  <c:v>94.444444444444443</c:v>
                </c:pt>
                <c:pt idx="14">
                  <c:v>92.133838383838381</c:v>
                </c:pt>
                <c:pt idx="15">
                  <c:v>91.13636363636364</c:v>
                </c:pt>
                <c:pt idx="16">
                  <c:v>92.184343434343432</c:v>
                </c:pt>
                <c:pt idx="17">
                  <c:v>93.87626262626263</c:v>
                </c:pt>
                <c:pt idx="18">
                  <c:v>96.36363636363636</c:v>
                </c:pt>
                <c:pt idx="19">
                  <c:v>97.563131313131308</c:v>
                </c:pt>
                <c:pt idx="20">
                  <c:v>98.446969696969703</c:v>
                </c:pt>
                <c:pt idx="21">
                  <c:v>98.661616161616166</c:v>
                </c:pt>
                <c:pt idx="22">
                  <c:v>100.3030303030303</c:v>
                </c:pt>
                <c:pt idx="23">
                  <c:v>102.92929292929294</c:v>
                </c:pt>
                <c:pt idx="24">
                  <c:v>106.08585858585859</c:v>
                </c:pt>
                <c:pt idx="25">
                  <c:v>108.91414141414143</c:v>
                </c:pt>
                <c:pt idx="26">
                  <c:v>111.72979797979798</c:v>
                </c:pt>
                <c:pt idx="27">
                  <c:v>116.27525252525253</c:v>
                </c:pt>
                <c:pt idx="28">
                  <c:v>122.02020202020203</c:v>
                </c:pt>
                <c:pt idx="29">
                  <c:v>125.65656565656566</c:v>
                </c:pt>
                <c:pt idx="30">
                  <c:v>128.18181818181819</c:v>
                </c:pt>
                <c:pt idx="31">
                  <c:v>129.05303030303031</c:v>
                </c:pt>
                <c:pt idx="32">
                  <c:v>128.62373737373738</c:v>
                </c:pt>
                <c:pt idx="33">
                  <c:v>129.79797979797979</c:v>
                </c:pt>
                <c:pt idx="34">
                  <c:v>131.27525252525251</c:v>
                </c:pt>
                <c:pt idx="35">
                  <c:v>131.56565656565658</c:v>
                </c:pt>
                <c:pt idx="36">
                  <c:v>139.30555555555554</c:v>
                </c:pt>
                <c:pt idx="37">
                  <c:v>141.85606060606059</c:v>
                </c:pt>
                <c:pt idx="38">
                  <c:v>161.71717171717174</c:v>
                </c:pt>
                <c:pt idx="39">
                  <c:v>169.94949494949495</c:v>
                </c:pt>
                <c:pt idx="40">
                  <c:v>171.40151515151516</c:v>
                </c:pt>
                <c:pt idx="41">
                  <c:v>168.01767676767676</c:v>
                </c:pt>
                <c:pt idx="42">
                  <c:v>161.01010101010101</c:v>
                </c:pt>
                <c:pt idx="43">
                  <c:v>162.97979797979798</c:v>
                </c:pt>
                <c:pt idx="44">
                  <c:v>161.46464646464648</c:v>
                </c:pt>
                <c:pt idx="45">
                  <c:v>161.4141414141414</c:v>
                </c:pt>
                <c:pt idx="46">
                  <c:v>156.48989898989899</c:v>
                </c:pt>
                <c:pt idx="47">
                  <c:v>154.00252525252526</c:v>
                </c:pt>
                <c:pt idx="48">
                  <c:v>157.94752773573182</c:v>
                </c:pt>
                <c:pt idx="49">
                  <c:v>159.88636363636363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A9-431C-9EC3-088CAA9B0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0926720"/>
        <c:axId val="660922144"/>
      </c:lineChart>
      <c:dateAx>
        <c:axId val="6609267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60922144"/>
        <c:crosses val="autoZero"/>
        <c:auto val="1"/>
        <c:lblOffset val="100"/>
        <c:baseTimeUnit val="months"/>
      </c:dateAx>
      <c:valAx>
        <c:axId val="660922144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60926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26146311518854"/>
          <c:y val="5.0925925925925923E-2"/>
          <c:w val="0.55403257263993388"/>
          <c:h val="0.77169801691455231"/>
        </c:manualLayout>
      </c:layout>
      <c:lineChart>
        <c:grouping val="standard"/>
        <c:varyColors val="0"/>
        <c:ser>
          <c:idx val="0"/>
          <c:order val="0"/>
          <c:tx>
            <c:strRef>
              <c:f>Communes!$D$247</c:f>
              <c:strCache>
                <c:ptCount val="1"/>
                <c:pt idx="0">
                  <c:v>Aantal Opc. OV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7191165816349493E-2"/>
                  <c:y val="-6.89581510644502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F7F-4E2D-BEFC-0E389E8F77A7}"/>
                </c:ext>
              </c:extLst>
            </c:dLbl>
            <c:dLbl>
              <c:idx val="10"/>
              <c:layout>
                <c:manualLayout>
                  <c:x val="-8.8915745736732124E-2"/>
                  <c:y val="-5.96988918051910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F7F-4E2D-BEFC-0E389E8F77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Communes!$E$246:$O$246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Communes!$E$247:$O$247</c:f>
              <c:numCache>
                <c:formatCode>#,##0</c:formatCode>
                <c:ptCount val="11"/>
                <c:pt idx="0">
                  <c:v>2773.8947368421054</c:v>
                </c:pt>
                <c:pt idx="1">
                  <c:v>2818.6315789473683</c:v>
                </c:pt>
                <c:pt idx="2">
                  <c:v>2850.2105263157896</c:v>
                </c:pt>
                <c:pt idx="3">
                  <c:v>2904</c:v>
                </c:pt>
                <c:pt idx="4">
                  <c:v>2917.1578947368421</c:v>
                </c:pt>
                <c:pt idx="5">
                  <c:v>2917.1578947368421</c:v>
                </c:pt>
                <c:pt idx="6">
                  <c:v>2940.3157894736842</c:v>
                </c:pt>
                <c:pt idx="7" formatCode="General">
                  <c:v>3007</c:v>
                </c:pt>
                <c:pt idx="8" formatCode="#,##0_ ;\-#,##0\ ">
                  <c:v>3020.0526315789475</c:v>
                </c:pt>
                <c:pt idx="9" formatCode="#,##0_ ;\-#,##0\ ">
                  <c:v>3053.4736842105262</c:v>
                </c:pt>
                <c:pt idx="10" formatCode="#,##0_ ;\-#,##0\ ">
                  <c:v>3281.4210526315787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7F-4E2D-BEFC-0E389E8F7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403968"/>
        <c:axId val="158409856"/>
      </c:lineChart>
      <c:lineChart>
        <c:grouping val="standard"/>
        <c:varyColors val="0"/>
        <c:ser>
          <c:idx val="1"/>
          <c:order val="1"/>
          <c:tx>
            <c:strRef>
              <c:f>Communes!$D$248</c:f>
              <c:strCache>
                <c:ptCount val="1"/>
                <c:pt idx="0">
                  <c:v>Tarief APB (%)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43737056730177E-2"/>
                  <c:y val="-3.65507436570428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7F-4E2D-BEFC-0E389E8F77A7}"/>
                </c:ext>
              </c:extLst>
            </c:dLbl>
            <c:dLbl>
              <c:idx val="10"/>
              <c:layout>
                <c:manualLayout>
                  <c:x val="-7.6596905324376505E-2"/>
                  <c:y val="5.5069626713327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7F-4E2D-BEFC-0E389E8F77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Communes!$E$246:$O$246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Communes!$E$248:$O$248</c:f>
              <c:numCache>
                <c:formatCode>#,##0.00</c:formatCode>
                <c:ptCount val="11"/>
                <c:pt idx="0">
                  <c:v>6.6473684210526311</c:v>
                </c:pt>
                <c:pt idx="1">
                  <c:v>6.6052631578947372</c:v>
                </c:pt>
                <c:pt idx="2">
                  <c:v>6.5736842105263165</c:v>
                </c:pt>
                <c:pt idx="3">
                  <c:v>6.5421052631578958</c:v>
                </c:pt>
                <c:pt idx="4">
                  <c:v>6.4473684210526319</c:v>
                </c:pt>
                <c:pt idx="5">
                  <c:v>6.3947368421052628</c:v>
                </c:pt>
                <c:pt idx="6">
                  <c:v>6.41</c:v>
                </c:pt>
                <c:pt idx="7" formatCode="General">
                  <c:v>6.32</c:v>
                </c:pt>
                <c:pt idx="8" formatCode="#,##0.00_ ;\-#,##0.00\ ">
                  <c:v>6.3315789473684214</c:v>
                </c:pt>
                <c:pt idx="9" formatCode="#,##0.00_ ;\-#,##0.00\ ">
                  <c:v>6.3210526315789481</c:v>
                </c:pt>
                <c:pt idx="10" formatCode="#,##0.00_ ;\-#,##0.00\ ">
                  <c:v>6.2263157894736842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F7F-4E2D-BEFC-0E389E8F77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8417280"/>
        <c:axId val="158411392"/>
      </c:lineChart>
      <c:catAx>
        <c:axId val="15840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409856"/>
        <c:crosses val="autoZero"/>
        <c:auto val="1"/>
        <c:lblAlgn val="ctr"/>
        <c:lblOffset val="100"/>
        <c:noMultiLvlLbl val="0"/>
      </c:catAx>
      <c:valAx>
        <c:axId val="1584098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nl-BE"/>
          </a:p>
        </c:txPr>
        <c:crossAx val="158403968"/>
        <c:crosses val="autoZero"/>
        <c:crossBetween val="between"/>
      </c:valAx>
      <c:valAx>
        <c:axId val="158411392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nl-BE"/>
          </a:p>
        </c:txPr>
        <c:crossAx val="158417280"/>
        <c:crosses val="max"/>
        <c:crossBetween val="between"/>
      </c:valAx>
      <c:catAx>
        <c:axId val="158417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841139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77450586646090624"/>
          <c:y val="0.42166848935549722"/>
          <c:w val="0.20789579009287168"/>
          <c:h val="0.39740376202974625"/>
        </c:manualLayout>
      </c:layout>
      <c:overlay val="0"/>
      <c:txPr>
        <a:bodyPr/>
        <a:lstStyle/>
        <a:p>
          <a:pPr>
            <a:defRPr sz="800"/>
          </a:pPr>
          <a:endParaRPr lang="nl-BE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B2022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88-4CAE-A957-E713D6AEC8D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88-4CAE-A957-E713D6AEC8DB}"/>
              </c:ext>
            </c:extLst>
          </c:dPt>
          <c:dLbls>
            <c:dLbl>
              <c:idx val="0"/>
              <c:layout>
                <c:manualLayout>
                  <c:x val="-0.24988211067463081"/>
                  <c:y val="-4.65862893995445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rgbClr val="FFFFFF"/>
                      </a:solidFill>
                      <a:latin typeface="Belfius Montserrat Medium" panose="00000600000000000000" pitchFamily="50" charset="0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80023406149526"/>
                      <c:h val="0.384767596729877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A88-4CAE-A957-E713D6AEC8D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88-4CAE-A957-E713D6AEC8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Fiscalité</c:v>
                </c:pt>
                <c:pt idx="1">
                  <c:v>Fonds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88-4CAE-A957-E713D6AEC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 w="6350"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1A-4DE5-826A-6DB9F61413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1A-4DE5-826A-6DB9F61413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1A-4DE5-826A-6DB9F6141382}"/>
              </c:ext>
            </c:extLst>
          </c:dPt>
          <c:dLbls>
            <c:dLbl>
              <c:idx val="0"/>
              <c:layout>
                <c:manualLayout>
                  <c:x val="-8.3333333333333332E-3"/>
                  <c:y val="-8.10181539807524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736111111111109"/>
                      <c:h val="0.195509259259259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31A-4DE5-826A-6DB9F6141382}"/>
                </c:ext>
              </c:extLst>
            </c:dLbl>
            <c:dLbl>
              <c:idx val="1"/>
              <c:layout>
                <c:manualLayout>
                  <c:x val="-0.18749978127734032"/>
                  <c:y val="0.1365742563429571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648622047244097"/>
                      <c:h val="0.346875182268883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31A-4DE5-826A-6DB9F6141382}"/>
                </c:ext>
              </c:extLst>
            </c:dLbl>
            <c:dLbl>
              <c:idx val="2"/>
              <c:layout>
                <c:manualLayout>
                  <c:x val="-0.18472200349956255"/>
                  <c:y val="-6.94444444444444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981955380577431"/>
                      <c:h val="0.282129629629629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31A-4DE5-826A-6DB9F61413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1626F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Tabellen!$A$94:$A$96</c:f>
              <c:strCache>
                <c:ptCount val="3"/>
                <c:pt idx="0">
                  <c:v>Gemeentefonds</c:v>
                </c:pt>
                <c:pt idx="1">
                  <c:v>Overige algemene werkingssubsidies</c:v>
                </c:pt>
                <c:pt idx="2">
                  <c:v>Specifieke werkingssubsidies</c:v>
                </c:pt>
              </c:strCache>
            </c:strRef>
          </c:cat>
          <c:val>
            <c:numRef>
              <c:f>Tabellen!$B$94:$B$96</c:f>
              <c:numCache>
                <c:formatCode>#,##0</c:formatCode>
                <c:ptCount val="3"/>
                <c:pt idx="0" formatCode="#\.##0">
                  <c:v>3509.43371755</c:v>
                </c:pt>
                <c:pt idx="1">
                  <c:v>766.68725697000002</c:v>
                </c:pt>
                <c:pt idx="2" formatCode="#\.##0">
                  <c:v>1593.08506579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1A-4DE5-826A-6DB9F61413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rgbClr val="000000"/>
              </a:solidFill>
            </a:ln>
          </c:spPr>
          <c:dPt>
            <c:idx val="0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3AC-439F-B3D4-9C655648FCD2}"/>
              </c:ext>
            </c:extLst>
          </c:dPt>
          <c:dPt>
            <c:idx val="1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3AC-439F-B3D4-9C655648FCD2}"/>
              </c:ext>
            </c:extLst>
          </c:dPt>
          <c:dPt>
            <c:idx val="2"/>
            <c:bubble3D val="0"/>
            <c:spPr>
              <a:solidFill>
                <a:srgbClr val="C30243"/>
              </a:solidFill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3AC-439F-B3D4-9C655648FC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3AC-439F-B3D4-9C655648FCD2}"/>
              </c:ext>
            </c:extLst>
          </c:dPt>
          <c:dPt>
            <c:idx val="4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3AC-439F-B3D4-9C655648FCD2}"/>
              </c:ext>
            </c:extLst>
          </c:dPt>
          <c:dPt>
            <c:idx val="5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3AC-439F-B3D4-9C655648FCD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AC-439F-B3D4-9C655648FC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AC-439F-B3D4-9C655648FCD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rgbClr val="FFFFFF"/>
                      </a:solidFill>
                      <a:latin typeface="Belfius21 Medium" pitchFamily="2" charset="0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79774208846992"/>
                      <c:h val="0.260198269715653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C3AC-439F-B3D4-9C655648FCD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AC-439F-B3D4-9C655648FC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AC-439F-B3D4-9C655648FCD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3AC-439F-B3D4-9C655648FC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elfius21 Medium" pitchFamily="2" charset="0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Tabellen!$A$56:$A$61</c:f>
              <c:strCache>
                <c:ptCount val="6"/>
                <c:pt idx="0">
                  <c:v>Ontvangsten uit werking</c:v>
                </c:pt>
                <c:pt idx="1">
                  <c:v>Fiscale ontvangsten en boetes</c:v>
                </c:pt>
                <c:pt idx="2">
                  <c:v>Werkingssubsidies(1)</c:v>
                </c:pt>
                <c:pt idx="3">
                  <c:v>Recuperatie individuele hulpverlening</c:v>
                </c:pt>
                <c:pt idx="4">
                  <c:v>Andere operationele ontvangsten</c:v>
                </c:pt>
                <c:pt idx="5">
                  <c:v>Financiële opbrengsten</c:v>
                </c:pt>
              </c:strCache>
            </c:strRef>
          </c:cat>
          <c:val>
            <c:numRef>
              <c:f>Tabellen!$B$56:$B$61</c:f>
              <c:numCache>
                <c:formatCode>#\.##0</c:formatCode>
                <c:ptCount val="6"/>
                <c:pt idx="0">
                  <c:v>1846.4910570899999</c:v>
                </c:pt>
                <c:pt idx="1">
                  <c:v>6553.5579986599996</c:v>
                </c:pt>
                <c:pt idx="2">
                  <c:v>5869.2060403100004</c:v>
                </c:pt>
                <c:pt idx="3" formatCode="#,##0">
                  <c:v>129.45532602</c:v>
                </c:pt>
                <c:pt idx="4" formatCode="#,##0">
                  <c:v>373.17531147000005</c:v>
                </c:pt>
                <c:pt idx="5" formatCode="#,##0">
                  <c:v>325.00166386000001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3AC-439F-B3D4-9C655648F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B2022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2C-4CD9-89CD-886766519CA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2C-4CD9-89CD-886766519CAF}"/>
              </c:ext>
            </c:extLst>
          </c:dPt>
          <c:dLbls>
            <c:dLbl>
              <c:idx val="0"/>
              <c:layout>
                <c:manualLayout>
                  <c:x val="-0.19116404129275125"/>
                  <c:y val="5.97700198093554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FFFFFF"/>
                      </a:solidFill>
                      <a:latin typeface="Belfius Montserrat Medium" panose="00000600000000000000" pitchFamily="50" charset="0"/>
                      <a:ea typeface="+mn-ea"/>
                      <a:cs typeface="+mn-cs"/>
                    </a:defRPr>
                  </a:pPr>
                  <a:endParaRPr lang="nl-BE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F2C-4CD9-89CD-886766519CA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F2C-4CD9-89CD-886766519C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elfius Montserrat Medium" panose="00000600000000000000" pitchFamily="50" charset="0"/>
                    <a:ea typeface="+mn-ea"/>
                    <a:cs typeface="+mn-cs"/>
                  </a:defRPr>
                </a:pPr>
                <a:endParaRPr lang="nl-BE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Fonds et subsides</c:v>
                </c:pt>
                <c:pt idx="1">
                  <c:v>Autres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2C-4CD9-89CD-886766519C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22222222222222"/>
          <c:y val="0.1130952115918608"/>
          <c:w val="0.70833355205599313"/>
          <c:h val="0.75892862792261262"/>
        </c:manualLayout>
      </c:layout>
      <c:doughnutChart>
        <c:varyColors val="1"/>
        <c:ser>
          <c:idx val="0"/>
          <c:order val="0"/>
          <c:tx>
            <c:strRef>
              <c:f>Communes!$D$322</c:f>
              <c:strCache>
                <c:ptCount val="1"/>
                <c:pt idx="0">
                  <c:v>2023</c:v>
                </c:pt>
              </c:strCache>
            </c:strRef>
          </c:tx>
          <c:dLbls>
            <c:dLbl>
              <c:idx val="0"/>
              <c:layout>
                <c:manualLayout>
                  <c:x val="0.14305555555555555"/>
                  <c:y val="-0.16752435606566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>
                      <a:solidFill>
                        <a:schemeClr val="accent1"/>
                      </a:solidFill>
                    </a:defRPr>
                  </a:pPr>
                  <a:endParaRPr lang="nl-B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91666666666665"/>
                      <c:h val="0.208035320088300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D88-4BDC-8677-9FDE7F40B538}"/>
                </c:ext>
              </c:extLst>
            </c:dLbl>
            <c:dLbl>
              <c:idx val="1"/>
              <c:layout>
                <c:manualLayout>
                  <c:x val="0.20833333333333323"/>
                  <c:y val="6.66586709773861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88-4BDC-8677-9FDE7F40B53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88-4BDC-8677-9FDE7F40B538}"/>
                </c:ext>
              </c:extLst>
            </c:dLbl>
            <c:dLbl>
              <c:idx val="3"/>
              <c:layout>
                <c:manualLayout>
                  <c:x val="-0.29444433508311457"/>
                  <c:y val="4.137108689228408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865288713910762"/>
                      <c:h val="0.256732891832229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AD88-4BDC-8677-9FDE7F40B538}"/>
                </c:ext>
              </c:extLst>
            </c:dLbl>
            <c:dLbl>
              <c:idx val="4"/>
              <c:layout>
                <c:manualLayout>
                  <c:x val="-0.16805555555555557"/>
                  <c:y val="-4.4741443743373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800">
                      <a:solidFill>
                        <a:schemeClr val="accent1"/>
                      </a:solidFill>
                    </a:defRPr>
                  </a:pPr>
                  <a:endParaRPr lang="nl-BE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502777777777779"/>
                      <c:h val="0.2743929359823399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D88-4BDC-8677-9FDE7F40B538}"/>
                </c:ext>
              </c:extLst>
            </c:dLbl>
            <c:dLbl>
              <c:idx val="5"/>
              <c:layout>
                <c:manualLayout>
                  <c:x val="-0.15694444444444444"/>
                  <c:y val="-0.1279761604855267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05555555555556"/>
                      <c:h val="0.256732891832229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D88-4BDC-8677-9FDE7F40B538}"/>
                </c:ext>
              </c:extLst>
            </c:dLbl>
            <c:dLbl>
              <c:idx val="6"/>
              <c:layout>
                <c:manualLayout>
                  <c:x val="1.666677602799645E-2"/>
                  <c:y val="-7.98202708105195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41666666666661"/>
                      <c:h val="0.256732891832229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D88-4BDC-8677-9FDE7F40B5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/>
                </a:pPr>
                <a:endParaRPr lang="nl-B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Communes!$C$323:$C$329</c:f>
              <c:strCache>
                <c:ptCount val="7"/>
                <c:pt idx="0">
                  <c:v>Algemeen financieringsfonds</c:v>
                </c:pt>
                <c:pt idx="1">
                  <c:v>Speciale fondsen</c:v>
                </c:pt>
                <c:pt idx="2">
                  <c:v>Tegemoetkoming in de leningslasten</c:v>
                </c:pt>
                <c:pt idx="3">
                  <c:v>Toelagen overheden voor werkingskosten</c:v>
                </c:pt>
                <c:pt idx="4">
                  <c:v>Toelagen overheden voor personeelskosten</c:v>
                </c:pt>
                <c:pt idx="5">
                  <c:v>Werkingstoelagen ontvangen van andere overheden</c:v>
                </c:pt>
                <c:pt idx="6">
                  <c:v>Andere specifieke tegemoetkomingen</c:v>
                </c:pt>
              </c:strCache>
            </c:strRef>
          </c:cat>
          <c:val>
            <c:numRef>
              <c:f>Communes!$D$323:$D$329</c:f>
              <c:numCache>
                <c:formatCode>#,##0</c:formatCode>
                <c:ptCount val="7"/>
                <c:pt idx="0">
                  <c:v>375704381.84324306</c:v>
                </c:pt>
                <c:pt idx="1">
                  <c:v>219960777.90989637</c:v>
                </c:pt>
                <c:pt idx="2">
                  <c:v>2101063.2955971868</c:v>
                </c:pt>
                <c:pt idx="3">
                  <c:v>106287833.97168882</c:v>
                </c:pt>
                <c:pt idx="4">
                  <c:v>250855019.02075177</c:v>
                </c:pt>
                <c:pt idx="5">
                  <c:v>123520769.18559174</c:v>
                </c:pt>
                <c:pt idx="6">
                  <c:v>13836267.430055248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D88-4BDC-8677-9FDE7F40B5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200" b="0" i="0" u="none" strike="noStrike" baseline="0" dirty="0" err="1">
                <a:solidFill>
                  <a:srgbClr val="000000"/>
                </a:solidFill>
                <a:effectLst/>
                <a:latin typeface="Belfius21 Medium" pitchFamily="2" charset="0"/>
              </a:rPr>
              <a:t>Evolutie</a:t>
            </a:r>
            <a:r>
              <a:rPr lang="en-US" sz="1200" b="0" i="0" u="none" strike="noStrike" baseline="0" dirty="0">
                <a:solidFill>
                  <a:srgbClr val="000000"/>
                </a:solidFill>
                <a:effectLst/>
                <a:latin typeface="Belfius21 Medium" pitchFamily="2" charset="0"/>
              </a:rPr>
              <a:t> AFM </a:t>
            </a:r>
            <a:r>
              <a:rPr lang="en-US" sz="1200" b="0" i="0" u="none" strike="noStrike" baseline="0" dirty="0" err="1">
                <a:solidFill>
                  <a:srgbClr val="000000"/>
                </a:solidFill>
                <a:effectLst/>
                <a:latin typeface="Belfius21 Medium" pitchFamily="2" charset="0"/>
              </a:rPr>
              <a:t>gemeenten</a:t>
            </a:r>
            <a:r>
              <a:rPr lang="en-US" sz="1200" b="0" i="0" u="none" strike="noStrike" baseline="0" dirty="0">
                <a:solidFill>
                  <a:srgbClr val="000000"/>
                </a:solidFill>
                <a:effectLst/>
                <a:latin typeface="Belfius21 Medium" pitchFamily="2" charset="0"/>
              </a:rPr>
              <a:t>  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rPr lang="en-US" sz="1200" dirty="0" err="1">
                <a:solidFill>
                  <a:srgbClr val="000000"/>
                </a:solidFill>
                <a:latin typeface="Belfius21 Medium" pitchFamily="2" charset="0"/>
              </a:rPr>
              <a:t>Jaarrekening</a:t>
            </a:r>
            <a:r>
              <a:rPr lang="en-US" sz="1200" dirty="0">
                <a:solidFill>
                  <a:srgbClr val="000000"/>
                </a:solidFill>
                <a:latin typeface="Belfius21 Medium" pitchFamily="2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Belfius21 Medium" pitchFamily="2" charset="0"/>
              </a:rPr>
              <a:t>en</a:t>
            </a:r>
            <a:r>
              <a:rPr lang="en-US" sz="1200" dirty="0">
                <a:solidFill>
                  <a:srgbClr val="000000"/>
                </a:solidFill>
                <a:latin typeface="Belfius21 Medium" pitchFamily="2" charset="0"/>
              </a:rPr>
              <a:t> MJP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rPr lang="en-US" sz="1200" dirty="0">
                <a:solidFill>
                  <a:srgbClr val="000000"/>
                </a:solidFill>
                <a:latin typeface="Belfius21 Medium" pitchFamily="2" charset="0"/>
              </a:rPr>
              <a:t>(in </a:t>
            </a:r>
            <a:r>
              <a:rPr lang="en-US" sz="1200" dirty="0" err="1">
                <a:solidFill>
                  <a:srgbClr val="000000"/>
                </a:solidFill>
                <a:latin typeface="Belfius21 Medium" pitchFamily="2" charset="0"/>
              </a:rPr>
              <a:t>miljoen</a:t>
            </a:r>
            <a:r>
              <a:rPr lang="en-US" sz="1200" dirty="0">
                <a:solidFill>
                  <a:srgbClr val="000000"/>
                </a:solidFill>
                <a:latin typeface="Belfius21 Medium" pitchFamily="2" charset="0"/>
              </a:rPr>
              <a:t> EUR) </a:t>
            </a:r>
          </a:p>
        </c:rich>
      </c:tx>
      <c:layout>
        <c:manualLayout>
          <c:xMode val="edge"/>
          <c:yMode val="edge"/>
          <c:x val="0.2526297029596431"/>
          <c:y val="4.35310830213542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Grafieken!$K$307</c:f>
              <c:strCache>
                <c:ptCount val="1"/>
                <c:pt idx="0">
                  <c:v>AFM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F8-47E9-B9B3-95839D49D07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F8-47E9-B9B3-95839D49D070}"/>
              </c:ext>
            </c:extLst>
          </c:dPt>
          <c:dPt>
            <c:idx val="8"/>
            <c:invertIfNegative val="0"/>
            <c:bubble3D val="0"/>
            <c:spPr>
              <a:solidFill>
                <a:srgbClr val="FAAF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4F8-47E9-B9B3-95839D49D070}"/>
              </c:ext>
            </c:extLst>
          </c:dPt>
          <c:dPt>
            <c:idx val="9"/>
            <c:invertIfNegative val="0"/>
            <c:bubble3D val="0"/>
            <c:spPr>
              <a:solidFill>
                <a:srgbClr val="FAAF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4F8-47E9-B9B3-95839D49D070}"/>
              </c:ext>
            </c:extLst>
          </c:dPt>
          <c:dPt>
            <c:idx val="10"/>
            <c:invertIfNegative val="0"/>
            <c:bubble3D val="0"/>
            <c:spPr>
              <a:solidFill>
                <a:srgbClr val="FAAF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4F8-47E9-B9B3-95839D49D070}"/>
              </c:ext>
            </c:extLst>
          </c:dPt>
          <c:dPt>
            <c:idx val="11"/>
            <c:invertIfNegative val="0"/>
            <c:bubble3D val="0"/>
            <c:spPr>
              <a:solidFill>
                <a:srgbClr val="FAAF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4F8-47E9-B9B3-95839D49D070}"/>
              </c:ext>
            </c:extLst>
          </c:dPt>
          <c:dLbls>
            <c:dLbl>
              <c:idx val="1"/>
              <c:numFmt formatCode="#\.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A4F8-47E9-B9B3-95839D49D070}"/>
                </c:ext>
              </c:extLst>
            </c:dLbl>
            <c:dLbl>
              <c:idx val="2"/>
              <c:numFmt formatCode="#\.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4F8-47E9-B9B3-95839D49D070}"/>
                </c:ext>
              </c:extLst>
            </c:dLbl>
            <c:dLbl>
              <c:idx val="3"/>
              <c:numFmt formatCode="#\.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A4F8-47E9-B9B3-95839D49D070}"/>
                </c:ext>
              </c:extLst>
            </c:dLbl>
            <c:dLbl>
              <c:idx val="5"/>
              <c:numFmt formatCode="#\.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4F8-47E9-B9B3-95839D49D070}"/>
                </c:ext>
              </c:extLst>
            </c:dLbl>
            <c:dLbl>
              <c:idx val="6"/>
              <c:numFmt formatCode="#\.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4F8-47E9-B9B3-95839D49D0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Grafieken!$L$306:$W$306</c:f>
              <c:numCache>
                <c:formatCode>0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 formatCode="General">
                  <c:v>2022</c:v>
                </c:pt>
                <c:pt idx="9" formatCode="General">
                  <c:v>2023</c:v>
                </c:pt>
                <c:pt idx="10" formatCode="General">
                  <c:v>2024</c:v>
                </c:pt>
                <c:pt idx="11" formatCode="General">
                  <c:v>2025</c:v>
                </c:pt>
              </c:numCache>
            </c:numRef>
          </c:cat>
          <c:val>
            <c:numRef>
              <c:f>Grafieken!$L$307:$W$307</c:f>
              <c:numCache>
                <c:formatCode>#,##0</c:formatCode>
                <c:ptCount val="12"/>
                <c:pt idx="0">
                  <c:v>894863016.46000004</c:v>
                </c:pt>
                <c:pt idx="1">
                  <c:v>1437654908</c:v>
                </c:pt>
                <c:pt idx="2">
                  <c:v>1164603520.29</c:v>
                </c:pt>
                <c:pt idx="3">
                  <c:v>1072129746.45</c:v>
                </c:pt>
                <c:pt idx="4">
                  <c:v>875304348.05999994</c:v>
                </c:pt>
                <c:pt idx="5">
                  <c:v>1166981932.8800001</c:v>
                </c:pt>
                <c:pt idx="6">
                  <c:v>1284143463</c:v>
                </c:pt>
                <c:pt idx="7">
                  <c:v>1087366713</c:v>
                </c:pt>
                <c:pt idx="8">
                  <c:v>96516641</c:v>
                </c:pt>
                <c:pt idx="9">
                  <c:v>200728877.75</c:v>
                </c:pt>
                <c:pt idx="10">
                  <c:v>295174899.93000001</c:v>
                </c:pt>
                <c:pt idx="11">
                  <c:v>503353513.19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4F8-47E9-B9B3-95839D49D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87808016"/>
        <c:axId val="987812608"/>
      </c:barChart>
      <c:catAx>
        <c:axId val="98780801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987812608"/>
        <c:crosses val="autoZero"/>
        <c:auto val="1"/>
        <c:lblAlgn val="ctr"/>
        <c:lblOffset val="100"/>
        <c:noMultiLvlLbl val="0"/>
      </c:catAx>
      <c:valAx>
        <c:axId val="98781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.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987808016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000000"/>
                </a:solidFill>
                <a:latin typeface="Belfius21 Medium" pitchFamily="2" charset="0"/>
                <a:ea typeface="+mn-ea"/>
                <a:cs typeface="+mn-cs"/>
              </a:defRPr>
            </a:pPr>
            <a:r>
              <a:rPr lang="nl-BE" sz="1200" b="0" i="0" u="none" strike="noStrike" baseline="0" dirty="0">
                <a:solidFill>
                  <a:srgbClr val="000000"/>
                </a:solidFill>
                <a:effectLst/>
                <a:latin typeface="Belfius21 Medium" pitchFamily="2" charset="0"/>
              </a:rPr>
              <a:t>Gecumuleerd budgettair resultaat </a:t>
            </a:r>
            <a:endParaRPr lang="nl-BE" sz="1200" dirty="0">
              <a:solidFill>
                <a:srgbClr val="000000"/>
              </a:solidFill>
              <a:latin typeface="Belfius21 Medium" pitchFamily="2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000000"/>
              </a:solidFill>
              <a:latin typeface="Belfius21 Medium" pitchFamily="2" charset="0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Grafieken!$M$334:$N$334</c:f>
              <c:strCache>
                <c:ptCount val="2"/>
                <c:pt idx="1">
                  <c:v>VI. GECUMULEERD RESULTAAT VORIG BOEKJAAR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F7E-43C8-8635-FE278BCEFC9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7E-43C8-8635-FE278BCEFC9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F7E-43C8-8635-FE278BCEFC95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7E-43C8-8635-FE278BCEFC95}"/>
              </c:ext>
            </c:extLst>
          </c:dPt>
          <c:cat>
            <c:numRef>
              <c:f>Grafieken!$O$332:$Z$332</c:f>
              <c:numCache>
                <c:formatCode>0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Grafieken!$O$334:$Z$334</c:f>
              <c:numCache>
                <c:formatCode>#,##0</c:formatCode>
                <c:ptCount val="12"/>
                <c:pt idx="0">
                  <c:v>3465904461.3299999</c:v>
                </c:pt>
                <c:pt idx="1">
                  <c:v>2800324817.5500002</c:v>
                </c:pt>
                <c:pt idx="2">
                  <c:v>3997817663.9499998</c:v>
                </c:pt>
                <c:pt idx="3">
                  <c:v>4219174358.4000001</c:v>
                </c:pt>
                <c:pt idx="4">
                  <c:v>4097435109.1999998</c:v>
                </c:pt>
                <c:pt idx="5">
                  <c:v>3605344740.0999999</c:v>
                </c:pt>
                <c:pt idx="6">
                  <c:v>3559816064.3200002</c:v>
                </c:pt>
                <c:pt idx="7">
                  <c:v>3624000000</c:v>
                </c:pt>
                <c:pt idx="8">
                  <c:v>1132578898.02</c:v>
                </c:pt>
                <c:pt idx="9">
                  <c:v>914547316.51999903</c:v>
                </c:pt>
                <c:pt idx="10">
                  <c:v>716846774.38999999</c:v>
                </c:pt>
                <c:pt idx="11">
                  <c:v>593261018.01999998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D2-44B9-89A8-5CC87BE9DB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009240"/>
        <c:axId val="413005960"/>
      </c:barChart>
      <c:catAx>
        <c:axId val="41300924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13005960"/>
        <c:crosses val="autoZero"/>
        <c:auto val="1"/>
        <c:lblAlgn val="ctr"/>
        <c:lblOffset val="100"/>
        <c:noMultiLvlLbl val="0"/>
      </c:catAx>
      <c:valAx>
        <c:axId val="413005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1300924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Communes!$C$398</c:f>
              <c:strCache>
                <c:ptCount val="1"/>
                <c:pt idx="0">
                  <c:v>Eigen dienstjaar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Communes!$D$397:$H$397</c:f>
              <c:strCache>
                <c:ptCount val="5"/>
                <c:pt idx="0">
                  <c:v>B init. 2019</c:v>
                </c:pt>
                <c:pt idx="1">
                  <c:v>B init. 2020</c:v>
                </c:pt>
                <c:pt idx="2">
                  <c:v>B init. 2021</c:v>
                </c:pt>
                <c:pt idx="3">
                  <c:v>B init. 2022</c:v>
                </c:pt>
                <c:pt idx="4">
                  <c:v>B init. 2023</c:v>
                </c:pt>
              </c:strCache>
            </c:strRef>
          </c:cat>
          <c:val>
            <c:numRef>
              <c:f>Communes!$D$398:$H$398</c:f>
              <c:numCache>
                <c:formatCode>0.0</c:formatCode>
                <c:ptCount val="5"/>
                <c:pt idx="0">
                  <c:v>7.9585704900005112</c:v>
                </c:pt>
                <c:pt idx="1">
                  <c:v>-2.4764124199991784</c:v>
                </c:pt>
                <c:pt idx="2">
                  <c:v>-29.840556129999641</c:v>
                </c:pt>
                <c:pt idx="3" formatCode="#,##0.0">
                  <c:v>-30.676775860000362</c:v>
                </c:pt>
                <c:pt idx="4">
                  <c:v>7.8008546926566851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9C-4D6D-ACDA-875F638A6C84}"/>
            </c:ext>
          </c:extLst>
        </c:ser>
        <c:ser>
          <c:idx val="1"/>
          <c:order val="1"/>
          <c:tx>
            <c:strRef>
              <c:f>Communes!$C$399</c:f>
              <c:strCache>
                <c:ptCount val="1"/>
                <c:pt idx="0">
                  <c:v>Algemeen totaal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Communes!$D$397:$H$397</c:f>
              <c:strCache>
                <c:ptCount val="5"/>
                <c:pt idx="0">
                  <c:v>B init. 2019</c:v>
                </c:pt>
                <c:pt idx="1">
                  <c:v>B init. 2020</c:v>
                </c:pt>
                <c:pt idx="2">
                  <c:v>B init. 2021</c:v>
                </c:pt>
                <c:pt idx="3">
                  <c:v>B init. 2022</c:v>
                </c:pt>
                <c:pt idx="4">
                  <c:v>B init. 2023</c:v>
                </c:pt>
              </c:strCache>
            </c:strRef>
          </c:cat>
          <c:val>
            <c:numRef>
              <c:f>Communes!$D$399:$H$399</c:f>
              <c:numCache>
                <c:formatCode>0.0</c:formatCode>
                <c:ptCount val="5"/>
                <c:pt idx="0">
                  <c:v>194.7680660900005</c:v>
                </c:pt>
                <c:pt idx="1">
                  <c:v>203.85878629000081</c:v>
                </c:pt>
                <c:pt idx="2">
                  <c:v>121.34190412000044</c:v>
                </c:pt>
                <c:pt idx="3" formatCode="#,##0.0">
                  <c:v>94.775073969999539</c:v>
                </c:pt>
                <c:pt idx="4">
                  <c:v>64.668195519626352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9C-4D6D-ACDA-875F638A6C8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8504832"/>
        <c:axId val="158506368"/>
      </c:barChart>
      <c:catAx>
        <c:axId val="158504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58506368"/>
        <c:crosses val="autoZero"/>
        <c:auto val="1"/>
        <c:lblAlgn val="ctr"/>
        <c:lblOffset val="100"/>
        <c:noMultiLvlLbl val="0"/>
      </c:catAx>
      <c:valAx>
        <c:axId val="15850636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1585048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rgbClr val="000000"/>
                </a:solidFill>
                <a:latin typeface="Belfius21 Medium" pitchFamily="2" charset="0"/>
                <a:ea typeface="+mn-ea"/>
                <a:cs typeface="+mn-cs"/>
              </a:defRPr>
            </a:pPr>
            <a:r>
              <a:rPr lang="nl-BE" sz="1200" dirty="0">
                <a:solidFill>
                  <a:srgbClr val="000000"/>
                </a:solidFill>
                <a:latin typeface="Belfius21 Medium" pitchFamily="2" charset="0"/>
              </a:rPr>
              <a:t>Evolutie investeringen (in miljoen EUR)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rgbClr val="000000"/>
              </a:solidFill>
              <a:latin typeface="Belfius21 Medium" pitchFamily="2" charset="0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Grafieken!$A$401</c:f>
              <c:strCache>
                <c:ptCount val="1"/>
                <c:pt idx="0">
                  <c:v>Jaarrekening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Grafieken!$B$400:$M$400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Grafieken!$B$401:$M$401</c:f>
              <c:numCache>
                <c:formatCode>#,##0</c:formatCode>
                <c:ptCount val="12"/>
                <c:pt idx="0">
                  <c:v>1756.809051</c:v>
                </c:pt>
                <c:pt idx="1">
                  <c:v>1782.282101</c:v>
                </c:pt>
                <c:pt idx="2">
                  <c:v>1666.1618510000001</c:v>
                </c:pt>
                <c:pt idx="3">
                  <c:v>2020.2022199999999</c:v>
                </c:pt>
                <c:pt idx="4">
                  <c:v>2377.935524</c:v>
                </c:pt>
                <c:pt idx="5">
                  <c:v>2305.5070329200003</c:v>
                </c:pt>
                <c:pt idx="6">
                  <c:v>2211.4441663600001</c:v>
                </c:pt>
                <c:pt idx="7">
                  <c:v>2290.9300694500002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76-4B77-AFB3-7C70F48EDE57}"/>
            </c:ext>
          </c:extLst>
        </c:ser>
        <c:ser>
          <c:idx val="1"/>
          <c:order val="1"/>
          <c:tx>
            <c:strRef>
              <c:f>Grafieken!$A$402</c:f>
              <c:strCache>
                <c:ptCount val="1"/>
                <c:pt idx="0">
                  <c:v>AMJP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Grafieken!$B$400:$M$400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Grafieken!$B$402:$M$402</c:f>
              <c:numCache>
                <c:formatCode>#,##0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4375.37613478</c:v>
                </c:pt>
                <c:pt idx="9">
                  <c:v>4451.3959487299999</c:v>
                </c:pt>
                <c:pt idx="10">
                  <c:v>3010.6133674000002</c:v>
                </c:pt>
                <c:pt idx="11">
                  <c:v>2186.4243377100001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76-4B77-AFB3-7C70F48EDE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6868656"/>
        <c:axId val="746866688"/>
      </c:barChart>
      <c:catAx>
        <c:axId val="74686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46866688"/>
        <c:crosses val="autoZero"/>
        <c:auto val="1"/>
        <c:lblAlgn val="ctr"/>
        <c:lblOffset val="100"/>
        <c:noMultiLvlLbl val="0"/>
      </c:catAx>
      <c:valAx>
        <c:axId val="746866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46868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 sz="1100" dirty="0" err="1">
                <a:solidFill>
                  <a:srgbClr val="000000"/>
                </a:solidFill>
              </a:rPr>
              <a:t>Prijzenindex</a:t>
            </a:r>
            <a:r>
              <a:rPr lang="fr-BE" sz="1100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fr-BE" sz="1100" dirty="0" err="1">
                <a:solidFill>
                  <a:srgbClr val="C30144"/>
                </a:solidFill>
              </a:rPr>
              <a:t>Electriciteit</a:t>
            </a:r>
            <a:r>
              <a:rPr lang="fr-BE" sz="1100" dirty="0">
                <a:solidFill>
                  <a:srgbClr val="C30144"/>
                </a:solidFill>
              </a:rPr>
              <a:t> &amp; Gas</a:t>
            </a:r>
            <a:r>
              <a:rPr lang="fr-BE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BE" sz="1100" dirty="0">
                <a:solidFill>
                  <a:srgbClr val="000000"/>
                </a:solidFill>
              </a:rPr>
              <a:t>(basis 2013 = 100)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Graph!$B$4</c:f>
              <c:strCache>
                <c:ptCount val="1"/>
                <c:pt idx="0">
                  <c:v>Électricité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Graph!$C$3:$BA$3</c:f>
              <c:strCache>
                <c:ptCount val="51"/>
                <c:pt idx="0">
                  <c:v>Janvier 2019</c:v>
                </c:pt>
                <c:pt idx="1">
                  <c:v>Février 2019</c:v>
                </c:pt>
                <c:pt idx="2">
                  <c:v>Mars 2019</c:v>
                </c:pt>
                <c:pt idx="3">
                  <c:v>Avril 2019</c:v>
                </c:pt>
                <c:pt idx="4">
                  <c:v>Mai 2019</c:v>
                </c:pt>
                <c:pt idx="5">
                  <c:v>Juin 2019</c:v>
                </c:pt>
                <c:pt idx="6">
                  <c:v>Juillet 2019</c:v>
                </c:pt>
                <c:pt idx="7">
                  <c:v>Août 2019</c:v>
                </c:pt>
                <c:pt idx="8">
                  <c:v>Septembre 2019</c:v>
                </c:pt>
                <c:pt idx="9">
                  <c:v>Octobre 2019</c:v>
                </c:pt>
                <c:pt idx="10">
                  <c:v>Novembre 2019</c:v>
                </c:pt>
                <c:pt idx="11">
                  <c:v>Décembre 2019</c:v>
                </c:pt>
                <c:pt idx="12">
                  <c:v>Janvier 2020</c:v>
                </c:pt>
                <c:pt idx="13">
                  <c:v>Février 2020</c:v>
                </c:pt>
                <c:pt idx="14">
                  <c:v>Mars 2020</c:v>
                </c:pt>
                <c:pt idx="15">
                  <c:v>Avril 2020</c:v>
                </c:pt>
                <c:pt idx="16">
                  <c:v>Mai 2020</c:v>
                </c:pt>
                <c:pt idx="17">
                  <c:v>Juin 2020</c:v>
                </c:pt>
                <c:pt idx="18">
                  <c:v>Juillet 2020</c:v>
                </c:pt>
                <c:pt idx="19">
                  <c:v>Août 2020</c:v>
                </c:pt>
                <c:pt idx="20">
                  <c:v>Septembre 2020</c:v>
                </c:pt>
                <c:pt idx="21">
                  <c:v>Octobre 2020</c:v>
                </c:pt>
                <c:pt idx="22">
                  <c:v>Novembre 2020</c:v>
                </c:pt>
                <c:pt idx="23">
                  <c:v>Décembre 2020</c:v>
                </c:pt>
                <c:pt idx="24">
                  <c:v>Janvier 2021</c:v>
                </c:pt>
                <c:pt idx="25">
                  <c:v>Février 2021</c:v>
                </c:pt>
                <c:pt idx="26">
                  <c:v>Mars 2021</c:v>
                </c:pt>
                <c:pt idx="27">
                  <c:v>Avril 2021</c:v>
                </c:pt>
                <c:pt idx="28">
                  <c:v>Mai 2021</c:v>
                </c:pt>
                <c:pt idx="29">
                  <c:v>Juin 2021</c:v>
                </c:pt>
                <c:pt idx="30">
                  <c:v>Juillet 2021</c:v>
                </c:pt>
                <c:pt idx="31">
                  <c:v>Août 2021</c:v>
                </c:pt>
                <c:pt idx="32">
                  <c:v>Septembre 2021</c:v>
                </c:pt>
                <c:pt idx="33">
                  <c:v>Octobre 2021</c:v>
                </c:pt>
                <c:pt idx="34">
                  <c:v>Novembre 2021</c:v>
                </c:pt>
                <c:pt idx="35">
                  <c:v>Décembre 2021</c:v>
                </c:pt>
                <c:pt idx="36">
                  <c:v>Janvier 2022</c:v>
                </c:pt>
                <c:pt idx="37">
                  <c:v>Février 2022</c:v>
                </c:pt>
                <c:pt idx="38">
                  <c:v>Mars 2022</c:v>
                </c:pt>
                <c:pt idx="39">
                  <c:v>Avril 2022</c:v>
                </c:pt>
                <c:pt idx="40">
                  <c:v>Mai 2022</c:v>
                </c:pt>
                <c:pt idx="41">
                  <c:v>Juin 2022</c:v>
                </c:pt>
                <c:pt idx="42">
                  <c:v>Juillet 2022</c:v>
                </c:pt>
                <c:pt idx="43">
                  <c:v>Août 2022</c:v>
                </c:pt>
                <c:pt idx="44">
                  <c:v>Septembre 2022</c:v>
                </c:pt>
                <c:pt idx="45">
                  <c:v>Octobre 2022</c:v>
                </c:pt>
                <c:pt idx="46">
                  <c:v>Novembre 2022</c:v>
                </c:pt>
                <c:pt idx="47">
                  <c:v>Décembre 2022</c:v>
                </c:pt>
                <c:pt idx="48">
                  <c:v>Janvier 2023</c:v>
                </c:pt>
                <c:pt idx="49">
                  <c:v>Février 2023</c:v>
                </c:pt>
                <c:pt idx="50">
                  <c:v>Mars 2023</c:v>
                </c:pt>
              </c:strCache>
            </c:strRef>
          </c:cat>
          <c:val>
            <c:numRef>
              <c:f>Graph!$C$4:$BA$4</c:f>
              <c:numCache>
                <c:formatCode>#,##0.###</c:formatCode>
                <c:ptCount val="51"/>
                <c:pt idx="0">
                  <c:v>148.68655838743041</c:v>
                </c:pt>
                <c:pt idx="1">
                  <c:v>148.75191647580436</c:v>
                </c:pt>
                <c:pt idx="2">
                  <c:v>149.39555320853771</c:v>
                </c:pt>
                <c:pt idx="3">
                  <c:v>143.83733027128238</c:v>
                </c:pt>
                <c:pt idx="4">
                  <c:v>143.65706056606246</c:v>
                </c:pt>
                <c:pt idx="5">
                  <c:v>143.65552537755428</c:v>
                </c:pt>
                <c:pt idx="6">
                  <c:v>142.16231160931957</c:v>
                </c:pt>
                <c:pt idx="7">
                  <c:v>142.53720036757264</c:v>
                </c:pt>
                <c:pt idx="8">
                  <c:v>142.35534283881108</c:v>
                </c:pt>
                <c:pt idx="9">
                  <c:v>143.66611712212264</c:v>
                </c:pt>
                <c:pt idx="10">
                  <c:v>143.97002497293522</c:v>
                </c:pt>
                <c:pt idx="11">
                  <c:v>142.77646320177243</c:v>
                </c:pt>
                <c:pt idx="12">
                  <c:v>139.2894920045413</c:v>
                </c:pt>
                <c:pt idx="13">
                  <c:v>138.08438481472086</c:v>
                </c:pt>
                <c:pt idx="14">
                  <c:v>136.96459295634318</c:v>
                </c:pt>
                <c:pt idx="15">
                  <c:v>132.93181436326182</c:v>
                </c:pt>
                <c:pt idx="16">
                  <c:v>132.29248643465195</c:v>
                </c:pt>
                <c:pt idx="17">
                  <c:v>132.55948482073205</c:v>
                </c:pt>
                <c:pt idx="18">
                  <c:v>132.90548869170703</c:v>
                </c:pt>
                <c:pt idx="19">
                  <c:v>133.94516383132569</c:v>
                </c:pt>
                <c:pt idx="20">
                  <c:v>133.6035058389694</c:v>
                </c:pt>
                <c:pt idx="21">
                  <c:v>137.6033794315519</c:v>
                </c:pt>
                <c:pt idx="22">
                  <c:v>137.4465258987658</c:v>
                </c:pt>
                <c:pt idx="23">
                  <c:v>136.37557752639091</c:v>
                </c:pt>
                <c:pt idx="24">
                  <c:v>138.6804437027524</c:v>
                </c:pt>
                <c:pt idx="25">
                  <c:v>140.52832362349577</c:v>
                </c:pt>
                <c:pt idx="26">
                  <c:v>143.0334545356483</c:v>
                </c:pt>
                <c:pt idx="27">
                  <c:v>143.38201027765129</c:v>
                </c:pt>
                <c:pt idx="28">
                  <c:v>143.34176167540295</c:v>
                </c:pt>
                <c:pt idx="29">
                  <c:v>146.28613101989495</c:v>
                </c:pt>
                <c:pt idx="30">
                  <c:v>153.27217673839647</c:v>
                </c:pt>
                <c:pt idx="31">
                  <c:v>157.23250551177193</c:v>
                </c:pt>
                <c:pt idx="32">
                  <c:v>156.74991118284765</c:v>
                </c:pt>
                <c:pt idx="33">
                  <c:v>173.15317280256684</c:v>
                </c:pt>
                <c:pt idx="34">
                  <c:v>194.95457679859274</c:v>
                </c:pt>
                <c:pt idx="35">
                  <c:v>196.54264031450001</c:v>
                </c:pt>
                <c:pt idx="36">
                  <c:v>236.80053400905774</c:v>
                </c:pt>
                <c:pt idx="37">
                  <c:v>242.78283991828312</c:v>
                </c:pt>
                <c:pt idx="38">
                  <c:v>214.42059355345464</c:v>
                </c:pt>
                <c:pt idx="39">
                  <c:v>214.58381014765186</c:v>
                </c:pt>
                <c:pt idx="40">
                  <c:v>221.37975340512909</c:v>
                </c:pt>
                <c:pt idx="41">
                  <c:v>217.98071608113426</c:v>
                </c:pt>
                <c:pt idx="42">
                  <c:v>221.74848051432917</c:v>
                </c:pt>
                <c:pt idx="43">
                  <c:v>247.16815383846389</c:v>
                </c:pt>
                <c:pt idx="44">
                  <c:v>284.22859603749066</c:v>
                </c:pt>
                <c:pt idx="45">
                  <c:v>319.85751475052075</c:v>
                </c:pt>
                <c:pt idx="46">
                  <c:v>276.55237512098898</c:v>
                </c:pt>
                <c:pt idx="47">
                  <c:v>266.30335926915893</c:v>
                </c:pt>
                <c:pt idx="48">
                  <c:v>243.42543080836046</c:v>
                </c:pt>
                <c:pt idx="49">
                  <c:v>203.92983194548762</c:v>
                </c:pt>
                <c:pt idx="50">
                  <c:v>209.40043965457789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5B7-4830-BA59-A0D63B5C7FCD}"/>
            </c:ext>
          </c:extLst>
        </c:ser>
        <c:ser>
          <c:idx val="1"/>
          <c:order val="1"/>
          <c:tx>
            <c:strRef>
              <c:f>Graph!$B$5</c:f>
              <c:strCache>
                <c:ptCount val="1"/>
                <c:pt idx="0">
                  <c:v>Gaz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Graph!$C$3:$BA$3</c:f>
              <c:strCache>
                <c:ptCount val="51"/>
                <c:pt idx="0">
                  <c:v>Janvier 2019</c:v>
                </c:pt>
                <c:pt idx="1">
                  <c:v>Février 2019</c:v>
                </c:pt>
                <c:pt idx="2">
                  <c:v>Mars 2019</c:v>
                </c:pt>
                <c:pt idx="3">
                  <c:v>Avril 2019</c:v>
                </c:pt>
                <c:pt idx="4">
                  <c:v>Mai 2019</c:v>
                </c:pt>
                <c:pt idx="5">
                  <c:v>Juin 2019</c:v>
                </c:pt>
                <c:pt idx="6">
                  <c:v>Juillet 2019</c:v>
                </c:pt>
                <c:pt idx="7">
                  <c:v>Août 2019</c:v>
                </c:pt>
                <c:pt idx="8">
                  <c:v>Septembre 2019</c:v>
                </c:pt>
                <c:pt idx="9">
                  <c:v>Octobre 2019</c:v>
                </c:pt>
                <c:pt idx="10">
                  <c:v>Novembre 2019</c:v>
                </c:pt>
                <c:pt idx="11">
                  <c:v>Décembre 2019</c:v>
                </c:pt>
                <c:pt idx="12">
                  <c:v>Janvier 2020</c:v>
                </c:pt>
                <c:pt idx="13">
                  <c:v>Février 2020</c:v>
                </c:pt>
                <c:pt idx="14">
                  <c:v>Mars 2020</c:v>
                </c:pt>
                <c:pt idx="15">
                  <c:v>Avril 2020</c:v>
                </c:pt>
                <c:pt idx="16">
                  <c:v>Mai 2020</c:v>
                </c:pt>
                <c:pt idx="17">
                  <c:v>Juin 2020</c:v>
                </c:pt>
                <c:pt idx="18">
                  <c:v>Juillet 2020</c:v>
                </c:pt>
                <c:pt idx="19">
                  <c:v>Août 2020</c:v>
                </c:pt>
                <c:pt idx="20">
                  <c:v>Septembre 2020</c:v>
                </c:pt>
                <c:pt idx="21">
                  <c:v>Octobre 2020</c:v>
                </c:pt>
                <c:pt idx="22">
                  <c:v>Novembre 2020</c:v>
                </c:pt>
                <c:pt idx="23">
                  <c:v>Décembre 2020</c:v>
                </c:pt>
                <c:pt idx="24">
                  <c:v>Janvier 2021</c:v>
                </c:pt>
                <c:pt idx="25">
                  <c:v>Février 2021</c:v>
                </c:pt>
                <c:pt idx="26">
                  <c:v>Mars 2021</c:v>
                </c:pt>
                <c:pt idx="27">
                  <c:v>Avril 2021</c:v>
                </c:pt>
                <c:pt idx="28">
                  <c:v>Mai 2021</c:v>
                </c:pt>
                <c:pt idx="29">
                  <c:v>Juin 2021</c:v>
                </c:pt>
                <c:pt idx="30">
                  <c:v>Juillet 2021</c:v>
                </c:pt>
                <c:pt idx="31">
                  <c:v>Août 2021</c:v>
                </c:pt>
                <c:pt idx="32">
                  <c:v>Septembre 2021</c:v>
                </c:pt>
                <c:pt idx="33">
                  <c:v>Octobre 2021</c:v>
                </c:pt>
                <c:pt idx="34">
                  <c:v>Novembre 2021</c:v>
                </c:pt>
                <c:pt idx="35">
                  <c:v>Décembre 2021</c:v>
                </c:pt>
                <c:pt idx="36">
                  <c:v>Janvier 2022</c:v>
                </c:pt>
                <c:pt idx="37">
                  <c:v>Février 2022</c:v>
                </c:pt>
                <c:pt idx="38">
                  <c:v>Mars 2022</c:v>
                </c:pt>
                <c:pt idx="39">
                  <c:v>Avril 2022</c:v>
                </c:pt>
                <c:pt idx="40">
                  <c:v>Mai 2022</c:v>
                </c:pt>
                <c:pt idx="41">
                  <c:v>Juin 2022</c:v>
                </c:pt>
                <c:pt idx="42">
                  <c:v>Juillet 2022</c:v>
                </c:pt>
                <c:pt idx="43">
                  <c:v>Août 2022</c:v>
                </c:pt>
                <c:pt idx="44">
                  <c:v>Septembre 2022</c:v>
                </c:pt>
                <c:pt idx="45">
                  <c:v>Octobre 2022</c:v>
                </c:pt>
                <c:pt idx="46">
                  <c:v>Novembre 2022</c:v>
                </c:pt>
                <c:pt idx="47">
                  <c:v>Décembre 2022</c:v>
                </c:pt>
                <c:pt idx="48">
                  <c:v>Janvier 2023</c:v>
                </c:pt>
                <c:pt idx="49">
                  <c:v>Février 2023</c:v>
                </c:pt>
                <c:pt idx="50">
                  <c:v>Mars 2023</c:v>
                </c:pt>
              </c:strCache>
            </c:strRef>
          </c:cat>
          <c:val>
            <c:numRef>
              <c:f>Graph!$C$5:$BA$5</c:f>
              <c:numCache>
                <c:formatCode>#,##0.###</c:formatCode>
                <c:ptCount val="51"/>
                <c:pt idx="0">
                  <c:v>92.028251955201696</c:v>
                </c:pt>
                <c:pt idx="1">
                  <c:v>91.058525524030628</c:v>
                </c:pt>
                <c:pt idx="2">
                  <c:v>90.267361739821055</c:v>
                </c:pt>
                <c:pt idx="3">
                  <c:v>85.376952865734481</c:v>
                </c:pt>
                <c:pt idx="4">
                  <c:v>84.559706764244922</c:v>
                </c:pt>
                <c:pt idx="5">
                  <c:v>84.496131355225984</c:v>
                </c:pt>
                <c:pt idx="6">
                  <c:v>80.744375388463368</c:v>
                </c:pt>
                <c:pt idx="7">
                  <c:v>80.044797209551788</c:v>
                </c:pt>
                <c:pt idx="8">
                  <c:v>79.832983018576783</c:v>
                </c:pt>
                <c:pt idx="9">
                  <c:v>80.767083301769546</c:v>
                </c:pt>
                <c:pt idx="10">
                  <c:v>81.074009484532084</c:v>
                </c:pt>
                <c:pt idx="11">
                  <c:v>80.955737562290366</c:v>
                </c:pt>
                <c:pt idx="12">
                  <c:v>79.161773101632605</c:v>
                </c:pt>
                <c:pt idx="13">
                  <c:v>76.99883858035497</c:v>
                </c:pt>
                <c:pt idx="14">
                  <c:v>75.112863735811928</c:v>
                </c:pt>
                <c:pt idx="15">
                  <c:v>71.871971782220612</c:v>
                </c:pt>
                <c:pt idx="16">
                  <c:v>70.811772043359284</c:v>
                </c:pt>
                <c:pt idx="17">
                  <c:v>70.590281989062916</c:v>
                </c:pt>
                <c:pt idx="18">
                  <c:v>68.371522396278735</c:v>
                </c:pt>
                <c:pt idx="19">
                  <c:v>67.915672860931679</c:v>
                </c:pt>
                <c:pt idx="20">
                  <c:v>68.843656728895795</c:v>
                </c:pt>
                <c:pt idx="21">
                  <c:v>72.512964365967946</c:v>
                </c:pt>
                <c:pt idx="22">
                  <c:v>73.933068240039631</c:v>
                </c:pt>
                <c:pt idx="23">
                  <c:v>74.350594345304501</c:v>
                </c:pt>
                <c:pt idx="24">
                  <c:v>77.854699816200821</c:v>
                </c:pt>
                <c:pt idx="25">
                  <c:v>80.201574438602321</c:v>
                </c:pt>
                <c:pt idx="26">
                  <c:v>80.613445613566228</c:v>
                </c:pt>
                <c:pt idx="27">
                  <c:v>80.772051998905013</c:v>
                </c:pt>
                <c:pt idx="28">
                  <c:v>82.128922092902712</c:v>
                </c:pt>
                <c:pt idx="29">
                  <c:v>88.008630769674369</c:v>
                </c:pt>
                <c:pt idx="30">
                  <c:v>94.255458615282052</c:v>
                </c:pt>
                <c:pt idx="31">
                  <c:v>100.58520243659096</c:v>
                </c:pt>
                <c:pt idx="32">
                  <c:v>101.65957493183799</c:v>
                </c:pt>
                <c:pt idx="33">
                  <c:v>127.29307708008268</c:v>
                </c:pt>
                <c:pt idx="34">
                  <c:v>157.62537311159187</c:v>
                </c:pt>
                <c:pt idx="35">
                  <c:v>144.57710306690223</c:v>
                </c:pt>
                <c:pt idx="36">
                  <c:v>193.35913492809368</c:v>
                </c:pt>
                <c:pt idx="37">
                  <c:v>187.40831003183735</c:v>
                </c:pt>
                <c:pt idx="38">
                  <c:v>196.68788672960162</c:v>
                </c:pt>
                <c:pt idx="39">
                  <c:v>190.22372398912017</c:v>
                </c:pt>
                <c:pt idx="40">
                  <c:v>186.10249809401222</c:v>
                </c:pt>
                <c:pt idx="41">
                  <c:v>181.20669197628342</c:v>
                </c:pt>
                <c:pt idx="42">
                  <c:v>182.97406452847162</c:v>
                </c:pt>
                <c:pt idx="43">
                  <c:v>204.96494806978788</c:v>
                </c:pt>
                <c:pt idx="44">
                  <c:v>234.44286976143087</c:v>
                </c:pt>
                <c:pt idx="45">
                  <c:v>288.28935570490626</c:v>
                </c:pt>
                <c:pt idx="46">
                  <c:v>255.89446718405404</c:v>
                </c:pt>
                <c:pt idx="47">
                  <c:v>246.98756830763315</c:v>
                </c:pt>
                <c:pt idx="48">
                  <c:v>179.79928514820594</c:v>
                </c:pt>
                <c:pt idx="49">
                  <c:v>131.07843461023455</c:v>
                </c:pt>
                <c:pt idx="50">
                  <c:v>108.97340153447553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5B7-4830-BA59-A0D63B5C7F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378176"/>
        <c:axId val="501393568"/>
      </c:lineChart>
      <c:catAx>
        <c:axId val="501378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01393568"/>
        <c:crosses val="autoZero"/>
        <c:auto val="1"/>
        <c:lblAlgn val="ctr"/>
        <c:lblOffset val="100"/>
        <c:noMultiLvlLbl val="0"/>
      </c:catAx>
      <c:valAx>
        <c:axId val="50139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01378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Communes!$C$436</c:f>
              <c:strCache>
                <c:ptCount val="1"/>
                <c:pt idx="0">
                  <c:v>Budgets</c:v>
                </c:pt>
              </c:strCache>
            </c:strRef>
          </c:tx>
          <c:invertIfNegative val="0"/>
          <c:cat>
            <c:numRef>
              <c:f>Communes!$D$435:$I$435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Communes!$D$436:$I$436</c:f>
              <c:numCache>
                <c:formatCode>#,##0</c:formatCode>
                <c:ptCount val="6"/>
                <c:pt idx="0">
                  <c:v>623.70964201999993</c:v>
                </c:pt>
                <c:pt idx="1">
                  <c:v>600.48297763000005</c:v>
                </c:pt>
                <c:pt idx="2" formatCode="#,##0.0">
                  <c:v>770.93625040999996</c:v>
                </c:pt>
                <c:pt idx="3" formatCode="#,##0.0">
                  <c:v>607.99234751999995</c:v>
                </c:pt>
                <c:pt idx="4" formatCode="0.0">
                  <c:v>878.87043486000005</c:v>
                </c:pt>
                <c:pt idx="5" formatCode="General">
                  <c:v>685.2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58-4183-94D8-809FDCAC32B9}"/>
            </c:ext>
          </c:extLst>
        </c:ser>
        <c:ser>
          <c:idx val="1"/>
          <c:order val="1"/>
          <c:tx>
            <c:strRef>
              <c:f>Communes!$C$437</c:f>
              <c:strCache>
                <c:ptCount val="1"/>
                <c:pt idx="0">
                  <c:v>Comptes</c:v>
                </c:pt>
              </c:strCache>
            </c:strRef>
          </c:tx>
          <c:invertIfNegative val="0"/>
          <c:cat>
            <c:numRef>
              <c:f>Communes!$D$435:$I$435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Communes!$D$437:$I$437</c:f>
              <c:numCache>
                <c:formatCode>#,##0</c:formatCode>
                <c:ptCount val="6"/>
                <c:pt idx="0">
                  <c:v>354</c:v>
                </c:pt>
                <c:pt idx="1">
                  <c:v>350</c:v>
                </c:pt>
                <c:pt idx="2" formatCode="0">
                  <c:v>393.9</c:v>
                </c:pt>
                <c:pt idx="3" formatCode="General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58-4183-94D8-809FDCAC3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8446336"/>
        <c:axId val="158447872"/>
      </c:barChart>
      <c:catAx>
        <c:axId val="158446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8447872"/>
        <c:crosses val="autoZero"/>
        <c:auto val="1"/>
        <c:lblAlgn val="ctr"/>
        <c:lblOffset val="100"/>
        <c:noMultiLvlLbl val="0"/>
      </c:catAx>
      <c:valAx>
        <c:axId val="15844787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584463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Belfius21" pitchFamily="2" charset="0"/>
                <a:ea typeface="+mn-ea"/>
                <a:cs typeface="+mn-cs"/>
              </a:defRPr>
            </a:pPr>
            <a:r>
              <a:rPr lang="fr-BE" dirty="0" err="1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Evolutie</a:t>
            </a:r>
            <a:r>
              <a:rPr lang="fr-BE" dirty="0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 van de </a:t>
            </a:r>
            <a:r>
              <a:rPr lang="fr-BE" dirty="0" err="1">
                <a:solidFill>
                  <a:srgbClr val="C30144"/>
                </a:solidFill>
                <a:latin typeface="Belfius21" pitchFamily="2" charset="0"/>
                <a:cs typeface="Arial" panose="020B0604020202020204" pitchFamily="34" charset="0"/>
              </a:rPr>
              <a:t>inflatie</a:t>
            </a:r>
            <a:r>
              <a:rPr lang="fr-BE" dirty="0">
                <a:solidFill>
                  <a:schemeClr val="tx1"/>
                </a:solidFill>
                <a:latin typeface="Belfius21" pitchFamily="2" charset="0"/>
                <a:cs typeface="Arial" panose="020B0604020202020204" pitchFamily="34" charset="0"/>
              </a:rPr>
              <a:t> </a:t>
            </a:r>
            <a:r>
              <a:rPr lang="fr-BE" dirty="0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(2020-2023</a:t>
            </a:r>
            <a:r>
              <a:rPr lang="fr-BE" dirty="0">
                <a:solidFill>
                  <a:srgbClr val="000000"/>
                </a:solidFill>
                <a:latin typeface="Belfius21" pitchFamily="2" charset="0"/>
              </a:rPr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Belfius21" pitchFamily="2" charset="0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'Historique mensuel depuis 2017'!$M$33</c:f>
              <c:strCache>
                <c:ptCount val="1"/>
                <c:pt idx="0">
                  <c:v>Evolutie 1 jaar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'Historique mensuel depuis 2017'!$L$34:$L$81</c:f>
              <c:numCache>
                <c:formatCode>mmm\-yy</c:formatCode>
                <c:ptCount val="4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43983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43862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44348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44713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45078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</c:numCache>
            </c:numRef>
          </c:cat>
          <c:val>
            <c:numRef>
              <c:f>'Historique mensuel depuis 2017'!$M$34:$M$81</c:f>
              <c:numCache>
                <c:formatCode>0.00%</c:formatCode>
                <c:ptCount val="48"/>
                <c:pt idx="0">
                  <c:v>1.405195525561625E-2</c:v>
                </c:pt>
                <c:pt idx="1">
                  <c:v>1.0965720604496892E-2</c:v>
                </c:pt>
                <c:pt idx="2">
                  <c:v>6.2471290767112334E-3</c:v>
                </c:pt>
                <c:pt idx="3">
                  <c:v>5.6927738499679336E-3</c:v>
                </c:pt>
                <c:pt idx="4">
                  <c:v>4.7737078857981348E-3</c:v>
                </c:pt>
                <c:pt idx="5">
                  <c:v>5.9704234408009191E-3</c:v>
                </c:pt>
                <c:pt idx="6">
                  <c:v>7.3421439060206411E-3</c:v>
                </c:pt>
                <c:pt idx="7">
                  <c:v>8.1696346612814292E-3</c:v>
                </c:pt>
                <c:pt idx="8">
                  <c:v>9.0372556252305333E-3</c:v>
                </c:pt>
                <c:pt idx="9">
                  <c:v>7.4428006983369415E-3</c:v>
                </c:pt>
                <c:pt idx="10">
                  <c:v>5.1423324150596987E-3</c:v>
                </c:pt>
                <c:pt idx="11">
                  <c:v>4.1269258987526461E-3</c:v>
                </c:pt>
                <c:pt idx="12">
                  <c:v>2.5526483726867701E-3</c:v>
                </c:pt>
                <c:pt idx="13">
                  <c:v>4.557469692826571E-3</c:v>
                </c:pt>
                <c:pt idx="14">
                  <c:v>8.9473203688488524E-3</c:v>
                </c:pt>
                <c:pt idx="15">
                  <c:v>1.2325390304026395E-2</c:v>
                </c:pt>
                <c:pt idx="16">
                  <c:v>1.4618547281863899E-2</c:v>
                </c:pt>
                <c:pt idx="17">
                  <c:v>1.6252739225712191E-2</c:v>
                </c:pt>
                <c:pt idx="18">
                  <c:v>2.2685860058309162E-2</c:v>
                </c:pt>
                <c:pt idx="19">
                  <c:v>2.7314941272876467E-2</c:v>
                </c:pt>
                <c:pt idx="20">
                  <c:v>2.8605373789069789E-2</c:v>
                </c:pt>
                <c:pt idx="21">
                  <c:v>4.1590660342940712E-2</c:v>
                </c:pt>
                <c:pt idx="22">
                  <c:v>5.6367622875936642E-2</c:v>
                </c:pt>
                <c:pt idx="23">
                  <c:v>5.7082838615398958E-2</c:v>
                </c:pt>
                <c:pt idx="24">
                  <c:v>7.5929799036101017E-2</c:v>
                </c:pt>
                <c:pt idx="25">
                  <c:v>8.0391978949278922E-2</c:v>
                </c:pt>
                <c:pt idx="26">
                  <c:v>8.3069405483666772E-2</c:v>
                </c:pt>
                <c:pt idx="27">
                  <c:v>8.3062770562770963E-2</c:v>
                </c:pt>
                <c:pt idx="28">
                  <c:v>8.9689329131022441E-2</c:v>
                </c:pt>
                <c:pt idx="29">
                  <c:v>9.6495956873315816E-2</c:v>
                </c:pt>
                <c:pt idx="30">
                  <c:v>9.6213808463251907E-2</c:v>
                </c:pt>
                <c:pt idx="31">
                  <c:v>9.9441637862271018E-2</c:v>
                </c:pt>
                <c:pt idx="32">
                  <c:v>0.11274988893825007</c:v>
                </c:pt>
                <c:pt idx="33">
                  <c:v>0.12267950963222461</c:v>
                </c:pt>
                <c:pt idx="34">
                  <c:v>0.10628729568451127</c:v>
                </c:pt>
                <c:pt idx="35">
                  <c:v>0.10350786245031998</c:v>
                </c:pt>
                <c:pt idx="36">
                  <c:v>8.0459770114942833E-2</c:v>
                </c:pt>
                <c:pt idx="37">
                  <c:v>6.6179558243050676E-2</c:v>
                </c:pt>
                <c:pt idx="38">
                  <c:v>6.6699999999999995E-2</c:v>
                </c:pt>
                <c:pt idx="39">
                  <c:v>5.6000000000000001E-2</c:v>
                </c:pt>
                <c:pt idx="40">
                  <c:v>5.0299999999999997E-2</c:v>
                </c:pt>
                <c:pt idx="41">
                  <c:v>4.0599999999999997E-2</c:v>
                </c:pt>
                <c:pt idx="42">
                  <c:v>3.7900000000000003E-2</c:v>
                </c:pt>
                <c:pt idx="43">
                  <c:v>3.39E-2</c:v>
                </c:pt>
                <c:pt idx="44">
                  <c:v>2.24E-2</c:v>
                </c:pt>
                <c:pt idx="45">
                  <c:v>2.0000000000000001E-4</c:v>
                </c:pt>
                <c:pt idx="46">
                  <c:v>9.1000000000000004E-3</c:v>
                </c:pt>
                <c:pt idx="47">
                  <c:v>1.4500000000000001E-2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1C-4F8D-B0A7-FCC51BC60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3056208"/>
        <c:axId val="1313053296"/>
      </c:lineChart>
      <c:lineChart>
        <c:grouping val="standard"/>
        <c:varyColors val="0"/>
        <c:ser>
          <c:idx val="1"/>
          <c:order val="1"/>
          <c:tx>
            <c:strRef>
              <c:f>'Historique mensuel depuis 2017'!$N$33</c:f>
              <c:strCache>
                <c:ptCount val="1"/>
                <c:pt idx="0">
                  <c:v>Index (2013=100)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'Historique mensuel depuis 2017'!$L$34:$L$81</c:f>
              <c:numCache>
                <c:formatCode>mmm\-yy</c:formatCode>
                <c:ptCount val="4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43983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43862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  <c:pt idx="18">
                  <c:v>44348</c:v>
                </c:pt>
                <c:pt idx="19">
                  <c:v>44409</c:v>
                </c:pt>
                <c:pt idx="20">
                  <c:v>44440</c:v>
                </c:pt>
                <c:pt idx="21">
                  <c:v>44470</c:v>
                </c:pt>
                <c:pt idx="22">
                  <c:v>44501</c:v>
                </c:pt>
                <c:pt idx="23">
                  <c:v>44531</c:v>
                </c:pt>
                <c:pt idx="24">
                  <c:v>44562</c:v>
                </c:pt>
                <c:pt idx="25">
                  <c:v>44593</c:v>
                </c:pt>
                <c:pt idx="26">
                  <c:v>44621</c:v>
                </c:pt>
                <c:pt idx="27">
                  <c:v>44652</c:v>
                </c:pt>
                <c:pt idx="28">
                  <c:v>44682</c:v>
                </c:pt>
                <c:pt idx="29">
                  <c:v>44713</c:v>
                </c:pt>
                <c:pt idx="30">
                  <c:v>44713</c:v>
                </c:pt>
                <c:pt idx="31">
                  <c:v>44774</c:v>
                </c:pt>
                <c:pt idx="32">
                  <c:v>44805</c:v>
                </c:pt>
                <c:pt idx="33">
                  <c:v>44835</c:v>
                </c:pt>
                <c:pt idx="34">
                  <c:v>44866</c:v>
                </c:pt>
                <c:pt idx="35">
                  <c:v>44896</c:v>
                </c:pt>
                <c:pt idx="36">
                  <c:v>44927</c:v>
                </c:pt>
                <c:pt idx="37">
                  <c:v>44958</c:v>
                </c:pt>
                <c:pt idx="38">
                  <c:v>44986</c:v>
                </c:pt>
                <c:pt idx="39">
                  <c:v>45017</c:v>
                </c:pt>
                <c:pt idx="40">
                  <c:v>45047</c:v>
                </c:pt>
                <c:pt idx="41">
                  <c:v>45078</c:v>
                </c:pt>
                <c:pt idx="42">
                  <c:v>45078</c:v>
                </c:pt>
                <c:pt idx="43">
                  <c:v>45139</c:v>
                </c:pt>
                <c:pt idx="44">
                  <c:v>45170</c:v>
                </c:pt>
                <c:pt idx="45">
                  <c:v>45200</c:v>
                </c:pt>
                <c:pt idx="46">
                  <c:v>45231</c:v>
                </c:pt>
                <c:pt idx="47">
                  <c:v>45261</c:v>
                </c:pt>
              </c:numCache>
            </c:numRef>
          </c:cat>
          <c:val>
            <c:numRef>
              <c:f>'Historique mensuel depuis 2017'!$N$34:$N$81</c:f>
              <c:numCache>
                <c:formatCode>#,##0.###</c:formatCode>
                <c:ptCount val="48"/>
                <c:pt idx="0">
                  <c:v>109.72000000000038</c:v>
                </c:pt>
                <c:pt idx="1">
                  <c:v>109.87000000000039</c:v>
                </c:pt>
                <c:pt idx="2">
                  <c:v>109.96000000000038</c:v>
                </c:pt>
                <c:pt idx="3">
                  <c:v>110.2200000000004</c:v>
                </c:pt>
                <c:pt idx="4">
                  <c:v>110.10000000000039</c:v>
                </c:pt>
                <c:pt idx="5">
                  <c:v>110.0500000000004</c:v>
                </c:pt>
                <c:pt idx="6">
                  <c:v>110.16000000000039</c:v>
                </c:pt>
                <c:pt idx="7">
                  <c:v>110.2000000000004</c:v>
                </c:pt>
                <c:pt idx="8">
                  <c:v>109.78000000000038</c:v>
                </c:pt>
                <c:pt idx="9">
                  <c:v>110.1100000000004</c:v>
                </c:pt>
                <c:pt idx="10">
                  <c:v>109.91000000000038</c:v>
                </c:pt>
                <c:pt idx="11">
                  <c:v>109.88000000000038</c:v>
                </c:pt>
                <c:pt idx="12">
                  <c:v>110.35000000000039</c:v>
                </c:pt>
                <c:pt idx="13">
                  <c:v>110.3900000000004</c:v>
                </c:pt>
                <c:pt idx="14">
                  <c:v>110.5600000000004</c:v>
                </c:pt>
                <c:pt idx="15">
                  <c:v>110.9300000000004</c:v>
                </c:pt>
                <c:pt idx="16">
                  <c:v>110.99000000000039</c:v>
                </c:pt>
                <c:pt idx="17">
                  <c:v>111.3100000000004</c:v>
                </c:pt>
                <c:pt idx="18">
                  <c:v>112.1800000000004</c:v>
                </c:pt>
                <c:pt idx="19">
                  <c:v>112.74000000000039</c:v>
                </c:pt>
                <c:pt idx="20">
                  <c:v>112.2900000000004</c:v>
                </c:pt>
                <c:pt idx="21">
                  <c:v>113.9400000000004</c:v>
                </c:pt>
                <c:pt idx="22">
                  <c:v>115.20000000000041</c:v>
                </c:pt>
                <c:pt idx="23">
                  <c:v>115.60000000000041</c:v>
                </c:pt>
                <c:pt idx="24">
                  <c:v>118.21000000000042</c:v>
                </c:pt>
                <c:pt idx="25">
                  <c:v>118.74000000000042</c:v>
                </c:pt>
                <c:pt idx="26">
                  <c:v>119.05000000000042</c:v>
                </c:pt>
                <c:pt idx="27">
                  <c:v>119.59000000000043</c:v>
                </c:pt>
                <c:pt idx="28">
                  <c:v>121.01000000000043</c:v>
                </c:pt>
                <c:pt idx="29">
                  <c:v>122.04000000000045</c:v>
                </c:pt>
                <c:pt idx="30">
                  <c:v>123.05000000000044</c:v>
                </c:pt>
                <c:pt idx="31">
                  <c:v>124.05000000000044</c:v>
                </c:pt>
                <c:pt idx="32">
                  <c:v>125.24000000000044</c:v>
                </c:pt>
                <c:pt idx="33">
                  <c:v>128.21000000000046</c:v>
                </c:pt>
                <c:pt idx="34">
                  <c:v>127.92000000000046</c:v>
                </c:pt>
                <c:pt idx="35">
                  <c:v>127.72000000000045</c:v>
                </c:pt>
                <c:pt idx="36">
                  <c:v>127.84000000000046</c:v>
                </c:pt>
                <c:pt idx="37">
                  <c:v>126.95000000000046</c:v>
                </c:pt>
                <c:pt idx="38">
                  <c:v>127.67</c:v>
                </c:pt>
                <c:pt idx="39">
                  <c:v>126.82</c:v>
                </c:pt>
                <c:pt idx="40">
                  <c:v>127.1</c:v>
                </c:pt>
                <c:pt idx="41">
                  <c:v>127</c:v>
                </c:pt>
                <c:pt idx="42">
                  <c:v>127.71</c:v>
                </c:pt>
                <c:pt idx="43">
                  <c:v>128.25</c:v>
                </c:pt>
                <c:pt idx="44">
                  <c:v>128.05000000000001</c:v>
                </c:pt>
                <c:pt idx="45">
                  <c:v>128.24</c:v>
                </c:pt>
                <c:pt idx="46">
                  <c:v>129.08000000000001</c:v>
                </c:pt>
                <c:pt idx="47">
                  <c:v>129.57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1C-4F8D-B0A7-FCC51BC608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6935920"/>
        <c:axId val="1549288848"/>
      </c:lineChart>
      <c:dateAx>
        <c:axId val="13130562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313053296"/>
        <c:crosses val="autoZero"/>
        <c:auto val="1"/>
        <c:lblOffset val="100"/>
        <c:baseTimeUnit val="days"/>
      </c:dateAx>
      <c:valAx>
        <c:axId val="131305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313056208"/>
        <c:crosses val="autoZero"/>
        <c:crossBetween val="between"/>
      </c:valAx>
      <c:valAx>
        <c:axId val="1549288848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476935920"/>
        <c:crosses val="max"/>
        <c:crossBetween val="between"/>
      </c:valAx>
      <c:dateAx>
        <c:axId val="147693592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54928884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9178565930922617E-2"/>
          <c:y val="3.4375000000000003E-2"/>
          <c:w val="0.94164286813815479"/>
          <c:h val="0.702610236220472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Personnel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30144"/>
              </a:solidFill>
              <a:ln>
                <a:solidFill>
                  <a:srgbClr val="51626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40-4F9D-8C4F-FA7CB5D16D7A}"/>
              </c:ext>
            </c:extLst>
          </c:dPt>
          <c:dPt>
            <c:idx val="1"/>
            <c:invertIfNegative val="0"/>
            <c:bubble3D val="0"/>
            <c:spPr>
              <a:solidFill>
                <a:srgbClr val="FFFF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6F40-4F9D-8C4F-FA7CB5D16D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Personeel (+11,0%)</c:v>
                </c:pt>
                <c:pt idx="1">
                  <c:v>Werking (+9,8%)</c:v>
                </c:pt>
                <c:pt idx="2">
                  <c:v>Overdrachten (+11,9%)</c:v>
                </c:pt>
                <c:pt idx="3">
                  <c:v>Schulduitgaven (+6,5%)</c:v>
                </c:pt>
                <c:pt idx="4">
                  <c:v>Overboekingen</c:v>
                </c:pt>
              </c:strCache>
            </c:strRef>
          </c:cat>
          <c:val>
            <c:numRef>
              <c:f>Sheet1!$B$2:$F$2</c:f>
              <c:numCache>
                <c:formatCode>0</c:formatCode>
                <c:ptCount val="5"/>
                <c:pt idx="0">
                  <c:v>129</c:v>
                </c:pt>
                <c:pt idx="1">
                  <c:v>129</c:v>
                </c:pt>
                <c:pt idx="2">
                  <c:v>129</c:v>
                </c:pt>
                <c:pt idx="3">
                  <c:v>129</c:v>
                </c:pt>
                <c:pt idx="4">
                  <c:v>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40-4F9D-8C4F-FA7CB5D16D7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Fonctionnement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solidFill>
                  <a:srgbClr val="51626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F40-4F9D-8C4F-FA7CB5D16D7A}"/>
              </c:ext>
            </c:extLst>
          </c:dPt>
          <c:dLbls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F40-4F9D-8C4F-FA7CB5D16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Personeel (+11,0%)</c:v>
                </c:pt>
                <c:pt idx="1">
                  <c:v>Werking (+9,8%)</c:v>
                </c:pt>
                <c:pt idx="2">
                  <c:v>Overdrachten (+11,9%)</c:v>
                </c:pt>
                <c:pt idx="3">
                  <c:v>Schulduitgaven (+6,5%)</c:v>
                </c:pt>
                <c:pt idx="4">
                  <c:v>Overboekingen</c:v>
                </c:pt>
              </c:strCache>
            </c:strRef>
          </c:cat>
          <c:val>
            <c:numRef>
              <c:f>Sheet1!$B$3:$F$3</c:f>
              <c:numCache>
                <c:formatCode>0</c:formatCode>
                <c:ptCount val="5"/>
                <c:pt idx="0">
                  <c:v>31</c:v>
                </c:pt>
                <c:pt idx="1">
                  <c:v>31</c:v>
                </c:pt>
                <c:pt idx="2">
                  <c:v>31</c:v>
                </c:pt>
                <c:pt idx="3">
                  <c:v>31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40-4F9D-8C4F-FA7CB5D16D7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Transfert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40-4F9D-8C4F-FA7CB5D16D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Personeel (+11,0%)</c:v>
                </c:pt>
                <c:pt idx="1">
                  <c:v>Werking (+9,8%)</c:v>
                </c:pt>
                <c:pt idx="2">
                  <c:v>Overdrachten (+11,9%)</c:v>
                </c:pt>
                <c:pt idx="3">
                  <c:v>Schulduitgaven (+6,5%)</c:v>
                </c:pt>
                <c:pt idx="4">
                  <c:v>Overboekingen</c:v>
                </c:pt>
              </c:strCache>
            </c:strRef>
          </c:cat>
          <c:val>
            <c:numRef>
              <c:f>Sheet1!$B$4:$F$4</c:f>
              <c:numCache>
                <c:formatCode>0</c:formatCode>
                <c:ptCount val="5"/>
                <c:pt idx="0">
                  <c:v>116</c:v>
                </c:pt>
                <c:pt idx="1">
                  <c:v>116</c:v>
                </c:pt>
                <c:pt idx="2">
                  <c:v>116</c:v>
                </c:pt>
                <c:pt idx="3">
                  <c:v>116</c:v>
                </c:pt>
                <c:pt idx="4">
                  <c:v>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40-4F9D-8C4F-FA7CB5D16D7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Charges financières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rgbClr val="51626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F40-4F9D-8C4F-FA7CB5D16D7A}"/>
              </c:ext>
            </c:extLst>
          </c:dPt>
          <c:dLbls>
            <c:dLbl>
              <c:idx val="3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F40-4F9D-8C4F-FA7CB5D16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Personeel (+11,0%)</c:v>
                </c:pt>
                <c:pt idx="1">
                  <c:v>Werking (+9,8%)</c:v>
                </c:pt>
                <c:pt idx="2">
                  <c:v>Overdrachten (+11,9%)</c:v>
                </c:pt>
                <c:pt idx="3">
                  <c:v>Schulduitgaven (+6,5%)</c:v>
                </c:pt>
                <c:pt idx="4">
                  <c:v>Overboekingen</c:v>
                </c:pt>
              </c:strCache>
            </c:strRef>
          </c:cat>
          <c:val>
            <c:numRef>
              <c:f>Sheet1!$B$5:$F$5</c:f>
              <c:numCache>
                <c:formatCode>0</c:formatCode>
                <c:ptCount val="5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40-4F9D-8C4F-FA7CB5D16D7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Provisions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rgbClr val="51626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6F40-4F9D-8C4F-FA7CB5D16D7A}"/>
              </c:ext>
            </c:extLst>
          </c:dPt>
          <c:dLbls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F40-4F9D-8C4F-FA7CB5D16D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Personeel (+11,0%)</c:v>
                </c:pt>
                <c:pt idx="1">
                  <c:v>Werking (+9,8%)</c:v>
                </c:pt>
                <c:pt idx="2">
                  <c:v>Overdrachten (+11,9%)</c:v>
                </c:pt>
                <c:pt idx="3">
                  <c:v>Schulduitgaven (+6,5%)</c:v>
                </c:pt>
                <c:pt idx="4">
                  <c:v>Overboekingen</c:v>
                </c:pt>
              </c:strCache>
            </c:strRef>
          </c:cat>
          <c:val>
            <c:numRef>
              <c:f>Sheet1!$B$6:$F$6</c:f>
              <c:numCache>
                <c:formatCode>0</c:formatCode>
                <c:ptCount val="5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7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40-4F9D-8C4F-FA7CB5D16D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71005839"/>
        <c:axId val="671007503"/>
      </c:barChart>
      <c:catAx>
        <c:axId val="67100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71007503"/>
        <c:crosses val="autoZero"/>
        <c:auto val="1"/>
        <c:lblAlgn val="ctr"/>
        <c:lblOffset val="100"/>
        <c:noMultiLvlLbl val="0"/>
      </c:catAx>
      <c:valAx>
        <c:axId val="67100750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671005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51626F"/>
      </a:solidFill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>
                <a:solidFill>
                  <a:schemeClr val="tx1"/>
                </a:solidFill>
              </a:rPr>
              <a:t>Gewone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uitgaven</a:t>
            </a:r>
            <a:endParaRPr 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Exploitatie-uitgaven</c:v>
                </c:pt>
              </c:strCache>
            </c:strRef>
          </c:tx>
          <c:spPr>
            <a:solidFill>
              <a:srgbClr val="C3004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4444459998061042E-3"/>
                  <c:y val="1.0457514904703493E-4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2.711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7AE-4636-AE35-B828BBB525D1}"/>
                </c:ext>
              </c:extLst>
            </c:dLbl>
            <c:dLbl>
              <c:idx val="1"/>
              <c:layout>
                <c:manualLayout>
                  <c:x val="7.671982713790053E-3"/>
                  <c:y val="2.9113787220118731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3.009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244700698058"/>
                      <c:h val="0.14504573172823745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07AE-4636-AE35-B828BBB525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30144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Blad1!$B$1:$C$1</c:f>
              <c:numCache>
                <c:formatCode>0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Blad1!$B$2:$C$2</c:f>
              <c:numCache>
                <c:formatCode>#,##0</c:formatCode>
                <c:ptCount val="2"/>
                <c:pt idx="0">
                  <c:v>2711</c:v>
                </c:pt>
                <c:pt idx="1">
                  <c:v>3009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AE-4636-AE35-B828BBB525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5914768"/>
        <c:axId val="1175916848"/>
      </c:barChart>
      <c:catAx>
        <c:axId val="117591476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175916848"/>
        <c:crosses val="autoZero"/>
        <c:auto val="1"/>
        <c:lblAlgn val="ctr"/>
        <c:lblOffset val="100"/>
        <c:noMultiLvlLbl val="0"/>
      </c:catAx>
      <c:valAx>
        <c:axId val="1175916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17591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51626F"/>
      </a:solidFill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nl-BE"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nl-BE" sz="1400" b="0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Evolutie en aandeel personeelsuitgaven per type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nl-BE" sz="1400" b="0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>
        <c:manualLayout>
          <c:layoutTarget val="inner"/>
          <c:xMode val="edge"/>
          <c:yMode val="edge"/>
          <c:x val="5.7159419142958891E-2"/>
          <c:y val="0.13871900715707067"/>
          <c:w val="0.61151386855537526"/>
          <c:h val="0.77451796600546052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Grafieken!$A$32</c:f>
              <c:strCache>
                <c:ptCount val="1"/>
                <c:pt idx="0">
                  <c:v>Niet-vastbenoemd personeel</c:v>
                </c:pt>
              </c:strCache>
            </c:strRef>
          </c:tx>
          <c:spPr>
            <a:solidFill>
              <a:srgbClr val="AF1E3C"/>
            </a:solidFill>
            <a:ln>
              <a:noFill/>
            </a:ln>
            <a:effectLst/>
          </c:spPr>
          <c:invertIfNegative val="0"/>
          <c:cat>
            <c:numRef>
              <c:f>Grafieken!$B$27:$G$27</c:f>
              <c:numCache>
                <c:formatCode>0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Grafieken!$B$32:$G$32</c:f>
              <c:numCache>
                <c:formatCode>0.0</c:formatCode>
                <c:ptCount val="6"/>
                <c:pt idx="0">
                  <c:v>2963.3501353699999</c:v>
                </c:pt>
                <c:pt idx="1">
                  <c:v>3083.4280040200001</c:v>
                </c:pt>
                <c:pt idx="2">
                  <c:v>3387.39109766</c:v>
                </c:pt>
                <c:pt idx="3">
                  <c:v>3953.6984584899997</c:v>
                </c:pt>
                <c:pt idx="4">
                  <c:v>4048.5347489199999</c:v>
                </c:pt>
                <c:pt idx="5">
                  <c:v>4143.5607492500003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1C-4529-A1DB-480BF4D5C77E}"/>
            </c:ext>
          </c:extLst>
        </c:ser>
        <c:ser>
          <c:idx val="1"/>
          <c:order val="1"/>
          <c:tx>
            <c:strRef>
              <c:f>Grafieken!$A$29</c:f>
              <c:strCache>
                <c:ptCount val="1"/>
                <c:pt idx="0">
                  <c:v>Vastbenoemd personeel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  <a:ln>
              <a:noFill/>
            </a:ln>
            <a:effectLst/>
          </c:spPr>
          <c:invertIfNegative val="0"/>
          <c:cat>
            <c:numRef>
              <c:f>Grafieken!$B$27:$G$27</c:f>
              <c:numCache>
                <c:formatCode>0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Grafieken!$B$29:$G$29</c:f>
              <c:numCache>
                <c:formatCode>0.0</c:formatCode>
                <c:ptCount val="6"/>
                <c:pt idx="0">
                  <c:v>1436.3151297900004</c:v>
                </c:pt>
                <c:pt idx="1">
                  <c:v>1397.2162405299998</c:v>
                </c:pt>
                <c:pt idx="2">
                  <c:v>1363.4374488100002</c:v>
                </c:pt>
                <c:pt idx="3">
                  <c:v>1438.9147909699991</c:v>
                </c:pt>
                <c:pt idx="4">
                  <c:v>1462.97936157</c:v>
                </c:pt>
                <c:pt idx="5">
                  <c:v>1468.7919032799975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1C-4529-A1DB-480BF4D5C77E}"/>
            </c:ext>
          </c:extLst>
        </c:ser>
        <c:ser>
          <c:idx val="2"/>
          <c:order val="2"/>
          <c:tx>
            <c:strRef>
              <c:f>Grafieken!$A$30</c:f>
              <c:strCache>
                <c:ptCount val="1"/>
                <c:pt idx="0">
                  <c:v>Werkgeversbijdrage vastbenoemd personeel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Grafieken!$B$27:$G$27</c:f>
              <c:numCache>
                <c:formatCode>0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Grafieken!$B$30:$G$30</c:f>
              <c:numCache>
                <c:formatCode>0.0</c:formatCode>
                <c:ptCount val="6"/>
                <c:pt idx="0">
                  <c:v>542.67858080999997</c:v>
                </c:pt>
                <c:pt idx="1">
                  <c:v>535.64779217</c:v>
                </c:pt>
                <c:pt idx="2">
                  <c:v>540.80423399999995</c:v>
                </c:pt>
                <c:pt idx="3">
                  <c:v>582.183822730001</c:v>
                </c:pt>
                <c:pt idx="4">
                  <c:v>601.33113265999998</c:v>
                </c:pt>
                <c:pt idx="5">
                  <c:v>609.04270028000201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1C-4529-A1DB-480BF4D5C77E}"/>
            </c:ext>
          </c:extLst>
        </c:ser>
        <c:ser>
          <c:idx val="3"/>
          <c:order val="3"/>
          <c:tx>
            <c:strRef>
              <c:f>Grafieken!$A$31</c:f>
              <c:strCache>
                <c:ptCount val="1"/>
                <c:pt idx="0">
                  <c:v>Responsabiliseringsbijdrage vastbenoemd personeel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Grafieken!$B$27:$G$27</c:f>
              <c:numCache>
                <c:formatCode>0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Grafieken!$B$31:$G$31</c:f>
              <c:numCache>
                <c:formatCode>0.0</c:formatCode>
                <c:ptCount val="6"/>
                <c:pt idx="0">
                  <c:v>149.68776635</c:v>
                </c:pt>
                <c:pt idx="1">
                  <c:v>161.36061182</c:v>
                </c:pt>
                <c:pt idx="2">
                  <c:v>201.38189399999999</c:v>
                </c:pt>
                <c:pt idx="3">
                  <c:v>260.32814559000002</c:v>
                </c:pt>
                <c:pt idx="4">
                  <c:v>305.51333889</c:v>
                </c:pt>
                <c:pt idx="5">
                  <c:v>348.48835918000003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21C-4529-A1DB-480BF4D5C77E}"/>
            </c:ext>
          </c:extLst>
        </c:ser>
        <c:ser>
          <c:idx val="0"/>
          <c:order val="4"/>
          <c:tx>
            <c:strRef>
              <c:f>Grafieken!$A$28</c:f>
              <c:strCache>
                <c:ptCount val="1"/>
                <c:pt idx="0">
                  <c:v>Politiek personeel</c:v>
                </c:pt>
              </c:strCache>
            </c:strRef>
          </c:tx>
          <c:spPr>
            <a:solidFill>
              <a:srgbClr val="C30045"/>
            </a:solidFill>
            <a:ln>
              <a:noFill/>
            </a:ln>
            <a:effectLst/>
          </c:spPr>
          <c:invertIfNegative val="0"/>
          <c:cat>
            <c:numRef>
              <c:f>Grafieken!$B$27:$G$27</c:f>
              <c:numCache>
                <c:formatCode>0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Grafieken!$B$28:$G$28</c:f>
              <c:numCache>
                <c:formatCode>0.0</c:formatCode>
                <c:ptCount val="6"/>
                <c:pt idx="0">
                  <c:v>227.12828592</c:v>
                </c:pt>
                <c:pt idx="1">
                  <c:v>229.32531058000001</c:v>
                </c:pt>
                <c:pt idx="2">
                  <c:v>147.92402634999999</c:v>
                </c:pt>
                <c:pt idx="3">
                  <c:v>164.65968372</c:v>
                </c:pt>
                <c:pt idx="4">
                  <c:v>168.45914515999999</c:v>
                </c:pt>
                <c:pt idx="5">
                  <c:v>172.34882193999999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1C-4529-A1DB-480BF4D5C77E}"/>
            </c:ext>
          </c:extLst>
        </c:ser>
        <c:ser>
          <c:idx val="6"/>
          <c:order val="5"/>
          <c:tx>
            <c:strRef>
              <c:f>Grafieken!$A$36</c:f>
              <c:strCache>
                <c:ptCount val="1"/>
                <c:pt idx="0">
                  <c:v>Alle andere personeelskosten</c:v>
                </c:pt>
              </c:strCache>
            </c:strRef>
          </c:tx>
          <c:spPr>
            <a:solidFill>
              <a:srgbClr val="FAAFA0"/>
            </a:solidFill>
            <a:ln>
              <a:noFill/>
            </a:ln>
            <a:effectLst/>
          </c:spPr>
          <c:invertIfNegative val="0"/>
          <c:cat>
            <c:numRef>
              <c:f>Grafieken!$B$27:$G$27</c:f>
              <c:numCache>
                <c:formatCode>0</c:formatCode>
                <c:ptCount val="6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</c:numCache>
            </c:numRef>
          </c:cat>
          <c:val>
            <c:numRef>
              <c:f>Grafieken!$B$36:$G$36</c:f>
              <c:numCache>
                <c:formatCode>#,##0.0</c:formatCode>
                <c:ptCount val="6"/>
                <c:pt idx="0">
                  <c:v>324.70583889</c:v>
                </c:pt>
                <c:pt idx="1">
                  <c:v>379.98354924</c:v>
                </c:pt>
                <c:pt idx="2">
                  <c:v>392.29888516</c:v>
                </c:pt>
                <c:pt idx="3">
                  <c:v>382.41574080999999</c:v>
                </c:pt>
                <c:pt idx="4">
                  <c:v>389.16124443000001</c:v>
                </c:pt>
                <c:pt idx="5">
                  <c:v>392.85653588000002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21C-4529-A1DB-480BF4D5C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5659720"/>
        <c:axId val="415660376"/>
        <c:extLst>
          <c:ext xmlns:c15="http://schemas.microsoft.com/office/drawing/2012/chart" uri="{02D57815-91ED-43cb-92C2-25804820EDAC}">
            <c15:filteredBarSeries>
              <c15:ser>
                <c:idx val="5"/>
                <c:order val="6"/>
                <c:tx>
                  <c:strRef>
                    <c:extLst>
                      <c:ext uri="{02D57815-91ED-43cb-92C2-25804820EDAC}">
                        <c15:formulaRef>
                          <c15:sqref>Grafieken!$A$33</c15:sqref>
                        </c15:formulaRef>
                      </c:ext>
                    </c:extLst>
                    <c:strCache>
                      <c:ptCount val="1"/>
                      <c:pt idx="0">
                        <c:v>Onderwijzend personeel tlv bestuur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Grafieken!$B$27:$G$27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Grafieken!$B$33:$G$33</c15:sqref>
                        </c15:formulaRef>
                      </c:ext>
                    </c:extLst>
                    <c:numCache>
                      <c:formatCode>0.0</c:formatCode>
                      <c:ptCount val="6"/>
                      <c:pt idx="0">
                        <c:v>40.484995120000001</c:v>
                      </c:pt>
                      <c:pt idx="1">
                        <c:v>39.232391890000002</c:v>
                      </c:pt>
                      <c:pt idx="2">
                        <c:v>31.750398730000001</c:v>
                      </c:pt>
                      <c:pt idx="3">
                        <c:v>33.295457670000005</c:v>
                      </c:pt>
                      <c:pt idx="4">
                        <c:v>33.398613390000001</c:v>
                      </c:pt>
                      <c:pt idx="5">
                        <c:v>33.707045299999997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6-521C-4529-A1DB-480BF4D5C77E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Grafieken!$A$35</c15:sqref>
                        </c15:formulaRef>
                      </c:ext>
                    </c:extLst>
                    <c:strCache>
                      <c:ptCount val="1"/>
                      <c:pt idx="0">
                        <c:v>Pensioenen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Grafieken!$B$27:$G$27</c15:sqref>
                        </c15:formulaRef>
                      </c:ext>
                    </c:extLst>
                    <c:numCache>
                      <c:formatCode>0</c:formatCode>
                      <c:ptCount val="6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  <c:pt idx="5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Grafieken!$B$35:$G$35</c15:sqref>
                        </c15:formulaRef>
                      </c:ext>
                    </c:extLst>
                    <c:numCache>
                      <c:formatCode>0.0</c:formatCode>
                      <c:ptCount val="6"/>
                      <c:pt idx="0">
                        <c:v>76.345918990000001</c:v>
                      </c:pt>
                      <c:pt idx="1">
                        <c:v>108.61535019</c:v>
                      </c:pt>
                      <c:pt idx="2">
                        <c:v>122.55083440999999</c:v>
                      </c:pt>
                      <c:pt idx="3">
                        <c:v>104.4355803</c:v>
                      </c:pt>
                      <c:pt idx="4">
                        <c:v>110.29212193000001</c:v>
                      </c:pt>
                      <c:pt idx="5">
                        <c:v>110.88109643999999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21C-4529-A1DB-480BF4D5C77E}"/>
                  </c:ext>
                </c:extLst>
              </c15:ser>
            </c15:filteredBarSeries>
          </c:ext>
        </c:extLst>
      </c:barChart>
      <c:catAx>
        <c:axId val="41565972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15660376"/>
        <c:crosses val="autoZero"/>
        <c:auto val="1"/>
        <c:lblAlgn val="ctr"/>
        <c:lblOffset val="100"/>
        <c:noMultiLvlLbl val="0"/>
      </c:catAx>
      <c:valAx>
        <c:axId val="415660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9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15659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08964747670018"/>
          <c:y val="0.16684164476863575"/>
          <c:w val="0.33791833655523601"/>
          <c:h val="0.821205036998118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9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spPr>
            <a:noFill/>
            <a:ln w="6350">
              <a:solidFill>
                <a:srgbClr val="000000"/>
              </a:solidFill>
            </a:ln>
          </c:spPr>
          <c:dPt>
            <c:idx val="0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217-4F3D-8A1F-5C525E97AD2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3217-4F3D-8A1F-5C525E97AD2F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217-4F3D-8A1F-5C525E97AD2F}"/>
              </c:ext>
            </c:extLst>
          </c:dPt>
          <c:dPt>
            <c:idx val="3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217-4F3D-8A1F-5C525E97AD2F}"/>
              </c:ext>
            </c:extLst>
          </c:dPt>
          <c:dPt>
            <c:idx val="4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217-4F3D-8A1F-5C525E97AD2F}"/>
              </c:ext>
            </c:extLst>
          </c:dPt>
          <c:dPt>
            <c:idx val="5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3217-4F3D-8A1F-5C525E97AD2F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17-4F3D-8A1F-5C525E97AD2F}"/>
                </c:ext>
              </c:extLst>
            </c:dLbl>
            <c:dLbl>
              <c:idx val="1"/>
              <c:layout>
                <c:manualLayout>
                  <c:x val="-7.0640014935250225E-2"/>
                  <c:y val="-0.28578980037885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17-4F3D-8A1F-5C525E97AD2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17-4F3D-8A1F-5C525E97AD2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17-4F3D-8A1F-5C525E97AD2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17-4F3D-8A1F-5C525E97AD2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17-4F3D-8A1F-5C525E97AD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Blad1!$A$2:$A$7</c:f>
              <c:strCache>
                <c:ptCount val="6"/>
                <c:pt idx="0">
                  <c:v>Goederen en diensten</c:v>
                </c:pt>
                <c:pt idx="1">
                  <c:v>Personeel(1)</c:v>
                </c:pt>
                <c:pt idx="2">
                  <c:v>Individuele hulpverlening</c:v>
                </c:pt>
                <c:pt idx="3">
                  <c:v>Toegestane werkingssubsidies</c:v>
                </c:pt>
                <c:pt idx="4">
                  <c:v>Andere operationele uitgaven</c:v>
                </c:pt>
                <c:pt idx="5">
                  <c:v>Financiële uitgaven(2)</c:v>
                </c:pt>
              </c:strCache>
            </c:strRef>
          </c:cat>
          <c:val>
            <c:numRef>
              <c:f>Blad1!$B$2:$B$7</c:f>
              <c:numCache>
                <c:formatCode>#\.##0</c:formatCode>
                <c:ptCount val="6"/>
                <c:pt idx="0">
                  <c:v>3228.0355436</c:v>
                </c:pt>
                <c:pt idx="1">
                  <c:v>6782.2006423100001</c:v>
                </c:pt>
                <c:pt idx="2" formatCode="#,##0">
                  <c:v>858.58646898999996</c:v>
                </c:pt>
                <c:pt idx="3">
                  <c:v>2992.1018748900001</c:v>
                </c:pt>
                <c:pt idx="4" formatCode="#,##0">
                  <c:v>86.939213160000094</c:v>
                </c:pt>
                <c:pt idx="5" formatCode="#,##0">
                  <c:v>241.32743169999998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17-4F3D-8A1F-5C525E97A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spPr>
            <a:noFill/>
            <a:ln w="6350">
              <a:solidFill>
                <a:srgbClr val="000000"/>
              </a:solidFill>
            </a:ln>
          </c:spPr>
          <c:dPt>
            <c:idx val="0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60-4D03-AB32-A0A13CB6BA2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60-4D03-AB32-A0A13CB6BA22}"/>
              </c:ext>
            </c:extLst>
          </c:dPt>
          <c:dPt>
            <c:idx val="2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60-4D03-AB32-A0A13CB6BA22}"/>
              </c:ext>
            </c:extLst>
          </c:dPt>
          <c:dPt>
            <c:idx val="3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60-4D03-AB32-A0A13CB6BA22}"/>
              </c:ext>
            </c:extLst>
          </c:dPt>
          <c:dPt>
            <c:idx val="4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E60-4D03-AB32-A0A13CB6BA22}"/>
              </c:ext>
            </c:extLst>
          </c:dPt>
          <c:dPt>
            <c:idx val="5"/>
            <c:bubble3D val="0"/>
            <c:spPr>
              <a:noFill/>
              <a:ln w="6350">
                <a:solidFill>
                  <a:srgbClr val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E60-4D03-AB32-A0A13CB6BA2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60-4D03-AB32-A0A13CB6BA22}"/>
                </c:ext>
              </c:extLst>
            </c:dLbl>
            <c:dLbl>
              <c:idx val="1"/>
              <c:layout>
                <c:manualLayout>
                  <c:x val="-7.0640014935250225E-2"/>
                  <c:y val="-0.28578980037885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60-4D03-AB32-A0A13CB6BA2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60-4D03-AB32-A0A13CB6BA2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60-4D03-AB32-A0A13CB6BA2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60-4D03-AB32-A0A13CB6BA2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E60-4D03-AB32-A0A13CB6BA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Blad1!$A$2:$A$7</c:f>
              <c:strCache>
                <c:ptCount val="6"/>
                <c:pt idx="0">
                  <c:v>Goederen en diensten</c:v>
                </c:pt>
                <c:pt idx="1">
                  <c:v>Personeel(1)</c:v>
                </c:pt>
                <c:pt idx="2">
                  <c:v>Individuele hulpverlening</c:v>
                </c:pt>
                <c:pt idx="3">
                  <c:v>Toegestane werkingssubsidies</c:v>
                </c:pt>
                <c:pt idx="4">
                  <c:v>Andere operationele uitgaven</c:v>
                </c:pt>
                <c:pt idx="5">
                  <c:v>Financiële uitgaven(2)</c:v>
                </c:pt>
              </c:strCache>
            </c:strRef>
          </c:cat>
          <c:val>
            <c:numRef>
              <c:f>Blad1!$B$2:$B$7</c:f>
              <c:numCache>
                <c:formatCode>#\.##0</c:formatCode>
                <c:ptCount val="6"/>
                <c:pt idx="0">
                  <c:v>3228.0355436</c:v>
                </c:pt>
                <c:pt idx="1">
                  <c:v>6782.2006423100001</c:v>
                </c:pt>
                <c:pt idx="2" formatCode="#,##0">
                  <c:v>858.58646898999996</c:v>
                </c:pt>
                <c:pt idx="3">
                  <c:v>2992.1018748900001</c:v>
                </c:pt>
                <c:pt idx="4" formatCode="#,##0">
                  <c:v>86.939213160000094</c:v>
                </c:pt>
                <c:pt idx="5" formatCode="#,##0">
                  <c:v>241.32743169999998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E60-4D03-AB32-A0A13CB6B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0.57438</cdr:x>
      <cdr:y>0.14392</cdr:y>
    </cdr:from>
    <cdr:to>
      <cdr:x>0.69922</cdr:x>
      <cdr:y>0.2292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EDB7DA3-1F48-7C19-FE11-F5CFFC3D7A53}"/>
            </a:ext>
          </a:extLst>
        </cdr:cNvPr>
        <cdr:cNvSpPr txBox="1"/>
      </cdr:nvSpPr>
      <cdr:spPr>
        <a:xfrm xmlns:a="http://schemas.openxmlformats.org/drawingml/2006/main">
          <a:off x="3000665" y="453838"/>
          <a:ext cx="652182" cy="2689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 algn="l">
            <a:lnSpc>
              <a:spcPct val="150000"/>
            </a:lnSpc>
          </a:pPr>
          <a:r>
            <a:rPr lang="nl-BE" sz="1100" dirty="0">
              <a:latin typeface="Arial" panose="020B0604020202020204" pitchFamily="34" charset="0"/>
              <a:cs typeface="Arial" panose="020B0604020202020204" pitchFamily="34" charset="0"/>
            </a:rPr>
            <a:t>2022</a:t>
          </a:r>
          <a:endParaRPr lang="fr-BE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0.13508</cdr:x>
      <cdr:y>0.13444</cdr:y>
    </cdr:from>
    <cdr:to>
      <cdr:x>0.25992</cdr:x>
      <cdr:y>0.21973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9151BC7C-D60D-B87A-7B4B-14FB31C18ED6}"/>
            </a:ext>
          </a:extLst>
        </cdr:cNvPr>
        <cdr:cNvSpPr txBox="1"/>
      </cdr:nvSpPr>
      <cdr:spPr>
        <a:xfrm xmlns:a="http://schemas.openxmlformats.org/drawingml/2006/main">
          <a:off x="705700" y="423955"/>
          <a:ext cx="652182" cy="2689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50000"/>
            </a:lnSpc>
          </a:pPr>
          <a:r>
            <a:rPr lang="nl-BE" sz="1100" dirty="0">
              <a:latin typeface="Arial" panose="020B0604020202020204" pitchFamily="34" charset="0"/>
              <a:cs typeface="Arial" panose="020B0604020202020204" pitchFamily="34" charset="0"/>
            </a:rPr>
            <a:t>2020</a:t>
          </a:r>
          <a:endParaRPr lang="fr-BE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0.7773</cdr:x>
      <cdr:y>0.13752</cdr:y>
    </cdr:from>
    <cdr:to>
      <cdr:x>0.90214</cdr:x>
      <cdr:y>0.22281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9151BC7C-D60D-B87A-7B4B-14FB31C18ED6}"/>
            </a:ext>
          </a:extLst>
        </cdr:cNvPr>
        <cdr:cNvSpPr txBox="1"/>
      </cdr:nvSpPr>
      <cdr:spPr>
        <a:xfrm xmlns:a="http://schemas.openxmlformats.org/drawingml/2006/main">
          <a:off x="4060741" y="433666"/>
          <a:ext cx="652182" cy="2689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50000"/>
            </a:lnSpc>
          </a:pPr>
          <a:r>
            <a:rPr lang="nl-BE" sz="1100" dirty="0">
              <a:latin typeface="Arial" panose="020B0604020202020204" pitchFamily="34" charset="0"/>
              <a:cs typeface="Arial" panose="020B0604020202020204" pitchFamily="34" charset="0"/>
            </a:rPr>
            <a:t>2023</a:t>
          </a:r>
          <a:endParaRPr lang="fr-BE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0.34921</cdr:x>
      <cdr:y>0.1451</cdr:y>
    </cdr:from>
    <cdr:to>
      <cdr:x>0.47405</cdr:x>
      <cdr:y>0.23039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9151BC7C-D60D-B87A-7B4B-14FB31C18ED6}"/>
            </a:ext>
          </a:extLst>
        </cdr:cNvPr>
        <cdr:cNvSpPr txBox="1"/>
      </cdr:nvSpPr>
      <cdr:spPr>
        <a:xfrm xmlns:a="http://schemas.openxmlformats.org/drawingml/2006/main">
          <a:off x="1824319" y="457573"/>
          <a:ext cx="652182" cy="26894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50000"/>
            </a:lnSpc>
          </a:pPr>
          <a:r>
            <a:rPr lang="nl-BE" sz="1100" dirty="0">
              <a:latin typeface="Arial" panose="020B0604020202020204" pitchFamily="34" charset="0"/>
              <a:cs typeface="Arial" panose="020B0604020202020204" pitchFamily="34" charset="0"/>
            </a:rPr>
            <a:t>2021</a:t>
          </a:r>
          <a:endParaRPr lang="fr-BE" sz="11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0.18621</cdr:x>
      <cdr:y>0.4127</cdr:y>
    </cdr:from>
    <cdr:to>
      <cdr:x>0.23521</cdr:x>
      <cdr:y>0.48964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4ADCBCF-CA98-86F3-5E1B-D7E13DBDD199}"/>
            </a:ext>
          </a:extLst>
        </cdr:cNvPr>
        <cdr:cNvSpPr txBox="1"/>
      </cdr:nvSpPr>
      <cdr:spPr>
        <a:xfrm xmlns:a="http://schemas.openxmlformats.org/drawingml/2006/main">
          <a:off x="891525" y="1677228"/>
          <a:ext cx="234619" cy="312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 algn="l">
            <a:lnSpc>
              <a:spcPct val="150000"/>
            </a:lnSpc>
          </a:pPr>
          <a:r>
            <a:rPr lang="nl-BE" sz="1200" dirty="0"/>
            <a:t>+</a:t>
          </a:r>
          <a:endParaRPr lang="fr-BE" sz="1200" dirty="0"/>
        </a:p>
      </cdr:txBody>
    </cdr:sp>
  </cdr:relSizeAnchor>
  <cdr:relSizeAnchor xmlns:cdr="http://schemas.openxmlformats.org/drawingml/2006/chartDrawing">
    <cdr:from>
      <cdr:x>0.37919</cdr:x>
      <cdr:y>0.28648</cdr:y>
    </cdr:from>
    <cdr:to>
      <cdr:x>0.42819</cdr:x>
      <cdr:y>0.36341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643BFEA-6B84-5907-F6C2-B0B337808420}"/>
            </a:ext>
          </a:extLst>
        </cdr:cNvPr>
        <cdr:cNvSpPr txBox="1"/>
      </cdr:nvSpPr>
      <cdr:spPr>
        <a:xfrm xmlns:a="http://schemas.openxmlformats.org/drawingml/2006/main">
          <a:off x="1815474" y="1164263"/>
          <a:ext cx="234619" cy="312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50000"/>
            </a:lnSpc>
          </a:pPr>
          <a:r>
            <a:rPr lang="nl-BE" sz="1200" dirty="0"/>
            <a:t>+</a:t>
          </a:r>
          <a:endParaRPr lang="fr-BE" sz="1200" dirty="0"/>
        </a:p>
      </cdr:txBody>
    </cdr:sp>
  </cdr:relSizeAnchor>
  <cdr:relSizeAnchor xmlns:cdr="http://schemas.openxmlformats.org/drawingml/2006/chartDrawing">
    <cdr:from>
      <cdr:x>0.76834</cdr:x>
      <cdr:y>0.14681</cdr:y>
    </cdr:from>
    <cdr:to>
      <cdr:x>0.82857</cdr:x>
      <cdr:y>0.22374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A643BFEA-6B84-5907-F6C2-B0B337808420}"/>
            </a:ext>
          </a:extLst>
        </cdr:cNvPr>
        <cdr:cNvSpPr txBox="1"/>
      </cdr:nvSpPr>
      <cdr:spPr>
        <a:xfrm xmlns:a="http://schemas.openxmlformats.org/drawingml/2006/main">
          <a:off x="3678649" y="596621"/>
          <a:ext cx="288341" cy="312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50000"/>
            </a:lnSpc>
          </a:pPr>
          <a:r>
            <a:rPr lang="nl-BE" sz="1200" dirty="0"/>
            <a:t>+</a:t>
          </a:r>
          <a:endParaRPr lang="fr-BE" sz="1200" dirty="0"/>
        </a:p>
      </cdr:txBody>
    </cdr:sp>
  </cdr:relSizeAnchor>
  <cdr:relSizeAnchor xmlns:cdr="http://schemas.openxmlformats.org/drawingml/2006/chartDrawing">
    <cdr:from>
      <cdr:x>0.563</cdr:x>
      <cdr:y>0.20866</cdr:y>
    </cdr:from>
    <cdr:to>
      <cdr:x>0.612</cdr:x>
      <cdr:y>0.28559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A643BFEA-6B84-5907-F6C2-B0B337808420}"/>
            </a:ext>
          </a:extLst>
        </cdr:cNvPr>
        <cdr:cNvSpPr txBox="1"/>
      </cdr:nvSpPr>
      <cdr:spPr>
        <a:xfrm xmlns:a="http://schemas.openxmlformats.org/drawingml/2006/main">
          <a:off x="2695498" y="848004"/>
          <a:ext cx="234619" cy="312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50000"/>
            </a:lnSpc>
          </a:pPr>
          <a:r>
            <a:rPr lang="nl-BE" sz="1200" dirty="0"/>
            <a:t>+</a:t>
          </a:r>
          <a:endParaRPr lang="fr-BE" sz="1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0.15793</cdr:x>
      <cdr:y>0.21122</cdr:y>
    </cdr:from>
    <cdr:to>
      <cdr:x>0.46732</cdr:x>
      <cdr:y>0.30011</cdr:y>
    </cdr:to>
    <cdr:sp macro="" textlink="">
      <cdr:nvSpPr>
        <cdr:cNvPr id="3" name="Tekstvak 2">
          <a:extLst xmlns:a="http://schemas.openxmlformats.org/drawingml/2006/main">
            <a:ext uri="{FF2B5EF4-FFF2-40B4-BE49-F238E27FC236}">
              <a16:creationId xmlns:a16="http://schemas.microsoft.com/office/drawing/2014/main" id="{14F75962-0B88-8400-DC98-59CCD360654A}"/>
            </a:ext>
          </a:extLst>
        </cdr:cNvPr>
        <cdr:cNvSpPr txBox="1"/>
      </cdr:nvSpPr>
      <cdr:spPr>
        <a:xfrm xmlns:a="http://schemas.openxmlformats.org/drawingml/2006/main">
          <a:off x="451286" y="769548"/>
          <a:ext cx="884082" cy="323855"/>
        </a:xfrm>
        <a:prstGeom xmlns:a="http://schemas.openxmlformats.org/drawingml/2006/main" prst="rect">
          <a:avLst/>
        </a:prstGeom>
        <a:solidFill xmlns:a="http://schemas.openxmlformats.org/drawingml/2006/main">
          <a:srgbClr val="51626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BE" sz="1400" dirty="0">
              <a:solidFill>
                <a:srgbClr val="FFFFFF"/>
              </a:solidFill>
            </a:rPr>
            <a:t>+11,0%</a:t>
          </a:r>
        </a:p>
      </cdr:txBody>
    </cdr:sp>
  </cdr:relSizeAnchor>
  <cdr:relSizeAnchor xmlns:cdr="http://schemas.openxmlformats.org/drawingml/2006/chartDrawing">
    <cdr:from>
      <cdr:x>0.28333</cdr:x>
      <cdr:y>0.20784</cdr:y>
    </cdr:from>
    <cdr:to>
      <cdr:x>0.63688</cdr:x>
      <cdr:y>0.53464</cdr:y>
    </cdr:to>
    <cdr:cxnSp macro="">
      <cdr:nvCxnSpPr>
        <cdr:cNvPr id="5" name="Rechte verbindingslijn met pijl 4">
          <a:extLst xmlns:a="http://schemas.openxmlformats.org/drawingml/2006/main">
            <a:ext uri="{FF2B5EF4-FFF2-40B4-BE49-F238E27FC236}">
              <a16:creationId xmlns:a16="http://schemas.microsoft.com/office/drawing/2014/main" id="{D9511FD9-6F5B-405A-10E2-FE7A2AD18BBA}"/>
            </a:ext>
          </a:extLst>
        </cdr:cNvPr>
        <cdr:cNvCxnSpPr/>
      </cdr:nvCxnSpPr>
      <cdr:spPr>
        <a:xfrm xmlns:a="http://schemas.openxmlformats.org/drawingml/2006/main" flipV="1">
          <a:off x="809624" y="757239"/>
          <a:ext cx="1010263" cy="1190625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1">
              <a:lumMod val="65000"/>
              <a:lumOff val="3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0.27788</cdr:x>
      <cdr:y>0.50773</cdr:y>
    </cdr:from>
    <cdr:to>
      <cdr:x>0.80062</cdr:x>
      <cdr:y>0.70598</cdr:y>
    </cdr:to>
    <cdr:sp macro="" textlink="">
      <cdr:nvSpPr>
        <cdr:cNvPr id="2" name="Tekstvak 1">
          <a:extLst xmlns:a="http://schemas.openxmlformats.org/drawingml/2006/main">
            <a:ext uri="{FF2B5EF4-FFF2-40B4-BE49-F238E27FC236}">
              <a16:creationId xmlns:a16="http://schemas.microsoft.com/office/drawing/2014/main" id="{24067CBA-F546-DCC4-46CF-8EC5DE9FC5B0}"/>
            </a:ext>
          </a:extLst>
        </cdr:cNvPr>
        <cdr:cNvSpPr txBox="1"/>
      </cdr:nvSpPr>
      <cdr:spPr>
        <a:xfrm xmlns:a="http://schemas.openxmlformats.org/drawingml/2006/main">
          <a:off x="512381" y="649328"/>
          <a:ext cx="963876" cy="25353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noAutofit/>
        </a:bodyPr>
        <a:lstStyle xmlns:a="http://schemas.openxmlformats.org/drawingml/2006/main"/>
        <a:p xmlns:a="http://schemas.openxmlformats.org/drawingml/2006/main">
          <a:pPr algn="l">
            <a:lnSpc>
              <a:spcPct val="150000"/>
            </a:lnSpc>
          </a:pPr>
          <a:r>
            <a:rPr lang="nl-BE" sz="1100" dirty="0"/>
            <a:t>Energie-uitgaven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0.14875</cdr:x>
      <cdr:y>0.36982</cdr:y>
    </cdr:from>
    <cdr:to>
      <cdr:x>0.19775</cdr:x>
      <cdr:y>0.44675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4ADCBCF-CA98-86F3-5E1B-D7E13DBDD199}"/>
            </a:ext>
          </a:extLst>
        </cdr:cNvPr>
        <cdr:cNvSpPr txBox="1"/>
      </cdr:nvSpPr>
      <cdr:spPr>
        <a:xfrm xmlns:a="http://schemas.openxmlformats.org/drawingml/2006/main">
          <a:off x="712159" y="1502944"/>
          <a:ext cx="234619" cy="312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noAutofit/>
        </a:bodyPr>
        <a:lstStyle xmlns:a="http://schemas.openxmlformats.org/drawingml/2006/main"/>
        <a:p xmlns:a="http://schemas.openxmlformats.org/drawingml/2006/main">
          <a:pPr algn="l">
            <a:lnSpc>
              <a:spcPct val="150000"/>
            </a:lnSpc>
          </a:pPr>
          <a:r>
            <a:rPr lang="nl-BE" sz="1200" dirty="0"/>
            <a:t>+</a:t>
          </a:r>
          <a:endParaRPr lang="fr-BE" sz="1200" dirty="0"/>
        </a:p>
      </cdr:txBody>
    </cdr:sp>
  </cdr:relSizeAnchor>
  <cdr:relSizeAnchor xmlns:cdr="http://schemas.openxmlformats.org/drawingml/2006/chartDrawing">
    <cdr:from>
      <cdr:x>0.31398</cdr:x>
      <cdr:y>0.29289</cdr:y>
    </cdr:from>
    <cdr:to>
      <cdr:x>0.36298</cdr:x>
      <cdr:y>0.36982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A643BFEA-6B84-5907-F6C2-B0B337808420}"/>
            </a:ext>
          </a:extLst>
        </cdr:cNvPr>
        <cdr:cNvSpPr txBox="1"/>
      </cdr:nvSpPr>
      <cdr:spPr>
        <a:xfrm xmlns:a="http://schemas.openxmlformats.org/drawingml/2006/main">
          <a:off x="1503245" y="1190291"/>
          <a:ext cx="234619" cy="312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50000"/>
            </a:lnSpc>
          </a:pPr>
          <a:r>
            <a:rPr lang="nl-BE" sz="1200" dirty="0"/>
            <a:t>+</a:t>
          </a:r>
          <a:endParaRPr lang="fr-BE" sz="1200" dirty="0"/>
        </a:p>
      </cdr:txBody>
    </cdr:sp>
  </cdr:relSizeAnchor>
  <cdr:relSizeAnchor xmlns:cdr="http://schemas.openxmlformats.org/drawingml/2006/chartDrawing">
    <cdr:from>
      <cdr:x>0.79868</cdr:x>
      <cdr:y>0.18847</cdr:y>
    </cdr:from>
    <cdr:to>
      <cdr:x>0.8589</cdr:x>
      <cdr:y>0.26541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A643BFEA-6B84-5907-F6C2-B0B337808420}"/>
            </a:ext>
          </a:extLst>
        </cdr:cNvPr>
        <cdr:cNvSpPr txBox="1"/>
      </cdr:nvSpPr>
      <cdr:spPr>
        <a:xfrm xmlns:a="http://schemas.openxmlformats.org/drawingml/2006/main">
          <a:off x="3823876" y="765955"/>
          <a:ext cx="288341" cy="312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50000"/>
            </a:lnSpc>
          </a:pPr>
          <a:r>
            <a:rPr lang="nl-BE" sz="1200" dirty="0"/>
            <a:t>+</a:t>
          </a:r>
          <a:endParaRPr lang="fr-BE" sz="1200" dirty="0"/>
        </a:p>
      </cdr:txBody>
    </cdr:sp>
  </cdr:relSizeAnchor>
  <cdr:relSizeAnchor xmlns:cdr="http://schemas.openxmlformats.org/drawingml/2006/chartDrawing">
    <cdr:from>
      <cdr:x>0.46923</cdr:x>
      <cdr:y>0.26285</cdr:y>
    </cdr:from>
    <cdr:to>
      <cdr:x>0.51823</cdr:x>
      <cdr:y>0.33978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A643BFEA-6B84-5907-F6C2-B0B337808420}"/>
            </a:ext>
          </a:extLst>
        </cdr:cNvPr>
        <cdr:cNvSpPr txBox="1"/>
      </cdr:nvSpPr>
      <cdr:spPr>
        <a:xfrm xmlns:a="http://schemas.openxmlformats.org/drawingml/2006/main">
          <a:off x="2246550" y="1068217"/>
          <a:ext cx="234619" cy="3126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50000"/>
            </a:lnSpc>
          </a:pPr>
          <a:r>
            <a:rPr lang="nl-BE" sz="1200" dirty="0"/>
            <a:t>+</a:t>
          </a:r>
          <a:endParaRPr lang="fr-BE" sz="12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0.15793</cdr:x>
      <cdr:y>0.21122</cdr:y>
    </cdr:from>
    <cdr:to>
      <cdr:x>0.46732</cdr:x>
      <cdr:y>0.30011</cdr:y>
    </cdr:to>
    <cdr:sp macro="" textlink="">
      <cdr:nvSpPr>
        <cdr:cNvPr id="3" name="Tekstvak 2">
          <a:extLst xmlns:a="http://schemas.openxmlformats.org/drawingml/2006/main">
            <a:ext uri="{FF2B5EF4-FFF2-40B4-BE49-F238E27FC236}">
              <a16:creationId xmlns:a16="http://schemas.microsoft.com/office/drawing/2014/main" id="{14F75962-0B88-8400-DC98-59CCD360654A}"/>
            </a:ext>
          </a:extLst>
        </cdr:cNvPr>
        <cdr:cNvSpPr txBox="1"/>
      </cdr:nvSpPr>
      <cdr:spPr>
        <a:xfrm xmlns:a="http://schemas.openxmlformats.org/drawingml/2006/main">
          <a:off x="451286" y="769548"/>
          <a:ext cx="884082" cy="323855"/>
        </a:xfrm>
        <a:prstGeom xmlns:a="http://schemas.openxmlformats.org/drawingml/2006/main" prst="rect">
          <a:avLst/>
        </a:prstGeom>
        <a:solidFill xmlns:a="http://schemas.openxmlformats.org/drawingml/2006/main">
          <a:srgbClr val="51626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nl-BE" sz="1400" dirty="0">
              <a:solidFill>
                <a:srgbClr val="FFFFFF"/>
              </a:solidFill>
            </a:rPr>
            <a:t>+12,5%</a:t>
          </a:r>
        </a:p>
      </cdr:txBody>
    </cdr:sp>
  </cdr:relSizeAnchor>
  <cdr:relSizeAnchor xmlns:cdr="http://schemas.openxmlformats.org/drawingml/2006/chartDrawing">
    <cdr:from>
      <cdr:x>0.2563</cdr:x>
      <cdr:y>0.21356</cdr:y>
    </cdr:from>
    <cdr:to>
      <cdr:x>0.60985</cdr:x>
      <cdr:y>0.54036</cdr:y>
    </cdr:to>
    <cdr:cxnSp macro="">
      <cdr:nvCxnSpPr>
        <cdr:cNvPr id="5" name="Rechte verbindingslijn met pijl 4">
          <a:extLst xmlns:a="http://schemas.openxmlformats.org/drawingml/2006/main">
            <a:ext uri="{FF2B5EF4-FFF2-40B4-BE49-F238E27FC236}">
              <a16:creationId xmlns:a16="http://schemas.microsoft.com/office/drawing/2014/main" id="{D9511FD9-6F5B-405A-10E2-FE7A2AD18BBA}"/>
            </a:ext>
          </a:extLst>
        </cdr:cNvPr>
        <cdr:cNvCxnSpPr/>
      </cdr:nvCxnSpPr>
      <cdr:spPr>
        <a:xfrm xmlns:a="http://schemas.openxmlformats.org/drawingml/2006/main" flipV="1">
          <a:off x="678515" y="740741"/>
          <a:ext cx="935976" cy="1133504"/>
        </a:xfrm>
        <a:prstGeom xmlns:a="http://schemas.openxmlformats.org/drawingml/2006/main" prst="straightConnector1">
          <a:avLst/>
        </a:prstGeom>
        <a:ln xmlns:a="http://schemas.openxmlformats.org/drawingml/2006/main" w="44450">
          <a:solidFill>
            <a:schemeClr val="tx1">
              <a:lumMod val="65000"/>
              <a:lumOff val="35000"/>
            </a:schemeClr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0.68816</cdr:x>
      <cdr:y>0.42273</cdr:y>
    </cdr:from>
    <cdr:to>
      <cdr:x>1</cdr:x>
      <cdr:y>0.53559</cdr:y>
    </cdr:to>
    <cdr:sp macro="" textlink="">
      <cdr:nvSpPr>
        <cdr:cNvPr id="2" name="Tekstvak 1">
          <a:extLst xmlns:a="http://schemas.openxmlformats.org/drawingml/2006/main">
            <a:ext uri="{FF2B5EF4-FFF2-40B4-BE49-F238E27FC236}">
              <a16:creationId xmlns:a16="http://schemas.microsoft.com/office/drawing/2014/main" id="{E096ADB0-8845-DDB2-EF5C-00B548BC5C71}"/>
            </a:ext>
          </a:extLst>
        </cdr:cNvPr>
        <cdr:cNvSpPr txBox="1"/>
      </cdr:nvSpPr>
      <cdr:spPr>
        <a:xfrm xmlns:a="http://schemas.openxmlformats.org/drawingml/2006/main">
          <a:off x="5116249" y="1109963"/>
          <a:ext cx="2318431" cy="29634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>
          <a:noAutofit/>
        </a:bodyPr>
        <a:lstStyle xmlns:a="http://schemas.openxmlformats.org/drawingml/2006/main"/>
        <a:p xmlns:a="http://schemas.openxmlformats.org/drawingml/2006/main">
          <a:pPr algn="l">
            <a:lnSpc>
              <a:spcPct val="150000"/>
            </a:lnSpc>
          </a:pPr>
          <a:r>
            <a:rPr lang="nl-BE" sz="1100" dirty="0"/>
            <a:t>1,3% v.d. exploitatieontvangsten</a:t>
          </a:r>
        </a:p>
      </cdr:txBody>
    </cdr:sp>
  </cdr:relSizeAnchor>
  <cdr:relSizeAnchor xmlns:cdr="http://schemas.openxmlformats.org/drawingml/2006/chartDrawing">
    <cdr:from>
      <cdr:x>0.79689</cdr:x>
      <cdr:y>0.55082</cdr:y>
    </cdr:from>
    <cdr:to>
      <cdr:x>0.79689</cdr:x>
      <cdr:y>0.68436</cdr:y>
    </cdr:to>
    <cdr:cxnSp macro="">
      <cdr:nvCxnSpPr>
        <cdr:cNvPr id="4" name="Rechte verbindingslijn met pijl 3">
          <a:extLst xmlns:a="http://schemas.openxmlformats.org/drawingml/2006/main">
            <a:ext uri="{FF2B5EF4-FFF2-40B4-BE49-F238E27FC236}">
              <a16:creationId xmlns:a16="http://schemas.microsoft.com/office/drawing/2014/main" id="{7292A3E2-6D64-1FC0-2335-585F2F5B8646}"/>
            </a:ext>
          </a:extLst>
        </cdr:cNvPr>
        <cdr:cNvCxnSpPr/>
      </cdr:nvCxnSpPr>
      <cdr:spPr>
        <a:xfrm xmlns:a="http://schemas.openxmlformats.org/drawingml/2006/main">
          <a:off x="5924615" y="1446292"/>
          <a:ext cx="0" cy="35063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5E5EF459-9166-4472-90E3-92A797BC17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8312" cy="341761"/>
          </a:xfrm>
          <a:prstGeom prst="rect">
            <a:avLst/>
          </a:prstGeom>
        </p:spPr>
        <p:txBody>
          <a:bodyPr vert="horz" lIns="48719" tIns="24360" rIns="48719" bIns="24360" rtlCol="0"/>
          <a:lstStyle>
            <a:lvl1pPr algn="l">
              <a:defRPr sz="600"/>
            </a:lvl1pPr>
          </a:lstStyle>
          <a:p>
            <a:endParaRPr lang="en-GB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1A1342-3675-44D6-BA8B-152721E5C7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18038" y="0"/>
            <a:ext cx="4298312" cy="341761"/>
          </a:xfrm>
          <a:prstGeom prst="rect">
            <a:avLst/>
          </a:prstGeom>
        </p:spPr>
        <p:txBody>
          <a:bodyPr vert="horz" lIns="48719" tIns="24360" rIns="48719" bIns="24360" rtlCol="0"/>
          <a:lstStyle>
            <a:lvl1pPr algn="r">
              <a:defRPr sz="600"/>
            </a:lvl1pPr>
          </a:lstStyle>
          <a:p>
            <a:fld id="{36B88714-C312-477C-BA5C-589CDF46B1E2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035F219-2D57-488C-91E1-5766EFA86B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78140"/>
            <a:ext cx="4298312" cy="341761"/>
          </a:xfrm>
          <a:prstGeom prst="rect">
            <a:avLst/>
          </a:prstGeom>
        </p:spPr>
        <p:txBody>
          <a:bodyPr vert="horz" lIns="48719" tIns="24360" rIns="48719" bIns="24360" rtlCol="0" anchor="b"/>
          <a:lstStyle>
            <a:lvl1pPr algn="l">
              <a:defRPr sz="600"/>
            </a:lvl1pPr>
          </a:lstStyle>
          <a:p>
            <a:endParaRPr lang="en-GB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7E20C36-B78E-43BA-98A6-1E2235E10E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18038" y="6478140"/>
            <a:ext cx="4298312" cy="341761"/>
          </a:xfrm>
          <a:prstGeom prst="rect">
            <a:avLst/>
          </a:prstGeom>
        </p:spPr>
        <p:txBody>
          <a:bodyPr vert="horz" lIns="48719" tIns="24360" rIns="48719" bIns="24360" rtlCol="0" anchor="b"/>
          <a:lstStyle>
            <a:lvl1pPr algn="r">
              <a:defRPr sz="600"/>
            </a:lvl1pPr>
          </a:lstStyle>
          <a:p>
            <a:fld id="{90B43692-CC8E-4B69-900F-4FDEC1DC168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95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8312" cy="341761"/>
          </a:xfrm>
          <a:prstGeom prst="rect">
            <a:avLst/>
          </a:prstGeom>
        </p:spPr>
        <p:txBody>
          <a:bodyPr vert="horz" lIns="48719" tIns="24360" rIns="48719" bIns="24360" rtlCol="0"/>
          <a:lstStyle>
            <a:lvl1pPr algn="l">
              <a:defRPr sz="6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8038" y="0"/>
            <a:ext cx="4298312" cy="341761"/>
          </a:xfrm>
          <a:prstGeom prst="rect">
            <a:avLst/>
          </a:prstGeom>
        </p:spPr>
        <p:txBody>
          <a:bodyPr vert="horz" lIns="48719" tIns="24360" rIns="48719" bIns="24360" rtlCol="0"/>
          <a:lstStyle>
            <a:lvl1pPr algn="r">
              <a:defRPr sz="600"/>
            </a:lvl1pPr>
          </a:lstStyle>
          <a:p>
            <a:fld id="{7D37FF98-F3A4-AA40-B2FB-59EE9E68B2C2}" type="datetimeFigureOut">
              <a:rPr lang="nl-NL" smtClean="0"/>
              <a:t>18-10-2023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4650" y="852488"/>
            <a:ext cx="4089400" cy="230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719" tIns="24360" rIns="48719" bIns="2436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1557" y="3281670"/>
            <a:ext cx="7935587" cy="2686221"/>
          </a:xfrm>
          <a:prstGeom prst="rect">
            <a:avLst/>
          </a:prstGeom>
        </p:spPr>
        <p:txBody>
          <a:bodyPr vert="horz" lIns="48719" tIns="24360" rIns="48719" bIns="2436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78140"/>
            <a:ext cx="4298312" cy="341761"/>
          </a:xfrm>
          <a:prstGeom prst="rect">
            <a:avLst/>
          </a:prstGeom>
        </p:spPr>
        <p:txBody>
          <a:bodyPr vert="horz" lIns="48719" tIns="24360" rIns="48719" bIns="24360" rtlCol="0" anchor="b"/>
          <a:lstStyle>
            <a:lvl1pPr algn="l">
              <a:defRPr sz="6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8038" y="6478140"/>
            <a:ext cx="4298312" cy="341761"/>
          </a:xfrm>
          <a:prstGeom prst="rect">
            <a:avLst/>
          </a:prstGeom>
        </p:spPr>
        <p:txBody>
          <a:bodyPr vert="horz" lIns="48719" tIns="24360" rIns="48719" bIns="24360" rtlCol="0" anchor="b"/>
          <a:lstStyle>
            <a:lvl1pPr algn="r">
              <a:defRPr sz="600"/>
            </a:lvl1pPr>
          </a:lstStyle>
          <a:p>
            <a:fld id="{528A8636-1DB6-8745-B416-CADDC63AB5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28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1pPr>
    <a:lvl2pPr marL="207935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2pPr>
    <a:lvl3pPr marL="415869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3pPr>
    <a:lvl4pPr marL="623804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4pPr>
    <a:lvl5pPr marL="831738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5pPr>
    <a:lvl6pPr marL="1039673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6pPr>
    <a:lvl7pPr marL="1247607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7pPr>
    <a:lvl8pPr marL="1455542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8pPr>
    <a:lvl9pPr marL="1663476" algn="l" defTabSz="415869" rtl="0" eaLnBrk="1" latinLnBrk="0" hangingPunct="1">
      <a:defRPr sz="54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8636-1DB6-8745-B416-CADDC63AB5A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665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8636-1DB6-8745-B416-CADDC63AB5A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963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8636-1DB6-8745-B416-CADDC63AB5A3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2972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8636-1DB6-8745-B416-CADDC63AB5A3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7522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8636-1DB6-8745-B416-CADDC63AB5A3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0025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8636-1DB6-8745-B416-CADDC63AB5A3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47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8636-1DB6-8745-B416-CADDC63AB5A3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577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8636-1DB6-8745-B416-CADDC63AB5A3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700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8A8636-1DB6-8745-B416-CADDC63AB5A3}" type="slidenum">
              <a:rPr kumimoji="0" lang="nl-NL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1586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nl-NL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0784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8636-1DB6-8745-B416-CADDC63AB5A3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691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8636-1DB6-8745-B416-CADDC63AB5A3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6692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8636-1DB6-8745-B416-CADDC63AB5A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79138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8636-1DB6-8745-B416-CADDC63AB5A3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9227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8636-1DB6-8745-B416-CADDC63AB5A3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9635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8636-1DB6-8745-B416-CADDC63AB5A3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1312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8636-1DB6-8745-B416-CADDC63AB5A3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7695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8636-1DB6-8745-B416-CADDC63AB5A3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3745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8636-1DB6-8745-B416-CADDC63AB5A3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801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8636-1DB6-8745-B416-CADDC63AB5A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4426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A8636-1DB6-8745-B416-CADDC63AB5A3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202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D67D0B-2FD6-A34E-BB7E-A7472E608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" y="0"/>
            <a:ext cx="9143358" cy="5143139"/>
          </a:xfrm>
          <a:prstGeom prst="rect">
            <a:avLst/>
          </a:prstGeom>
        </p:spPr>
      </p:pic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63BDD84A-4F51-4E37-A296-3D8417FD9E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4082" y="2382246"/>
            <a:ext cx="5024429" cy="407547"/>
          </a:xfrm>
          <a:prstGeom prst="rect">
            <a:avLst/>
          </a:prstGeom>
          <a:ln w="25400">
            <a:miter lim="400000"/>
          </a:ln>
        </p:spPr>
        <p:txBody>
          <a:bodyPr wrap="square" lIns="58898" tIns="58898" rIns="58898" bIns="58898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lang="en-GB" sz="2274" b="0" i="0" kern="1200" dirty="0">
                <a:solidFill>
                  <a:srgbClr val="C30144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lvl="0" algn="r" defTabSz="415869" eaLnBrk="1" hangingPunct="1"/>
            <a:r>
              <a:rPr lang="nl-BE"/>
              <a:t>This is the title of the presentation</a:t>
            </a:r>
            <a:endParaRPr lang="en-GB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554F7C5E-8E0A-45AB-A519-B020AB8019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4082" y="2966756"/>
            <a:ext cx="5024429" cy="407547"/>
          </a:xfrm>
          <a:prstGeom prst="rect">
            <a:avLst/>
          </a:prstGeom>
          <a:ln w="25400">
            <a:miter lim="400000"/>
          </a:ln>
        </p:spPr>
        <p:txBody>
          <a:bodyPr wrap="square" lIns="58898" tIns="58898" rIns="58898" bIns="58898" anchor="ctr">
            <a:noAutofit/>
          </a:bodyPr>
          <a:lstStyle>
            <a:lvl1pPr marL="0" algn="r" defTabSz="415869" rtl="0" eaLnBrk="1" latinLnBrk="0" hangingPunct="1">
              <a:defRPr lang="en-GB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algn="r">
              <a:defRPr lang="nl-NL" sz="819" kern="1200" smtClean="0">
                <a:solidFill>
                  <a:schemeClr val="tx1"/>
                </a:solidFill>
              </a:defRPr>
            </a:lvl2pPr>
            <a:lvl3pPr algn="r">
              <a:defRPr lang="nl-NL" sz="819" kern="1200" smtClean="0">
                <a:solidFill>
                  <a:schemeClr val="tx1"/>
                </a:solidFill>
              </a:defRPr>
            </a:lvl3pPr>
            <a:lvl4pPr algn="r">
              <a:defRPr lang="nl-NL" sz="819" kern="1200" smtClean="0">
                <a:solidFill>
                  <a:schemeClr val="tx1"/>
                </a:solidFill>
              </a:defRPr>
            </a:lvl4pPr>
            <a:lvl5pPr algn="r">
              <a:defRPr lang="en-GB" sz="819" kern="1200">
                <a:solidFill>
                  <a:schemeClr val="tx1"/>
                </a:solidFill>
              </a:defRPr>
            </a:lvl5pPr>
          </a:lstStyle>
          <a:p>
            <a:pPr lvl="0" algn="r" defTabSz="457179" rtl="0" eaLnBrk="1" latinLnBrk="0" hangingPunct="0"/>
            <a:r>
              <a:rPr lang="en-GB"/>
              <a:t>This is the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1443F-CC45-457C-9FBB-BAFDB2747E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4082" y="4258572"/>
            <a:ext cx="5024429" cy="2779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algn="r" defTabSz="415869" rtl="0" eaLnBrk="1" latinLnBrk="0" hangingPunct="1">
              <a:defRPr lang="en-US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BE"/>
              <a:t>Date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76CF3B-1ED5-2A41-A0BE-946A13630C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21" y="239856"/>
            <a:ext cx="602038" cy="180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A82F19-FE7D-0A49-8644-5045419038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40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_gre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488471-197D-9E45-B026-6BCA3542B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30046C-737D-674A-A5AB-0D36B7F815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18E91C5-445E-D043-81C3-1395737F88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382395"/>
            <a:ext cx="4326511" cy="367439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US" sz="2274" b="0" i="0" kern="1200" dirty="0" smtClean="0">
                <a:solidFill>
                  <a:srgbClr val="C30045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4pPr>
            <a:lvl5pPr>
              <a:defRPr lang="nl-BE" sz="2274" kern="1200" dirty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This is a divider slide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6726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C90D29-EA93-6144-A592-DDA311CAFD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902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A3ED06-4319-7046-8007-8134AEC17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E469EAC-C299-7365-10ED-E366921631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382395"/>
            <a:ext cx="4326511" cy="367439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US" sz="2274" b="0" i="0" kern="1200" dirty="0" smtClean="0">
                <a:solidFill>
                  <a:srgbClr val="C30045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4pPr>
            <a:lvl5pPr>
              <a:defRPr lang="nl-BE" sz="2274" kern="1200" dirty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This is a divider slide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86003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14038A-956E-DC4B-9B68-C8EBC5352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75BD9C-0795-A74B-AD0A-7E9E3BD1EC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8098BAE-A8F3-C775-FF11-7E66E5EAF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382395"/>
            <a:ext cx="4326511" cy="367439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US" sz="2274" b="0" i="0" kern="1200" dirty="0" smtClean="0">
                <a:solidFill>
                  <a:srgbClr val="C30045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4pPr>
            <a:lvl5pPr>
              <a:defRPr lang="nl-BE" sz="2274" kern="1200" dirty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This is a divider slide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71533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ace_red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4DF70A-EE72-4BC8-B40D-ECE4CE98F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92" b="4128"/>
          <a:stretch/>
        </p:blipFill>
        <p:spPr>
          <a:xfrm>
            <a:off x="0" y="0"/>
            <a:ext cx="6951945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098B64-1FB6-0541-9720-D8E80462F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160" y="361"/>
            <a:ext cx="4571679" cy="5143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BF82F7-FD16-D444-BCB9-27AD89CE60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FA25D90-5A05-DC46-B818-7104E5A22F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5380" y="2382395"/>
            <a:ext cx="3893131" cy="367439"/>
          </a:xfrm>
          <a:prstGeom prst="rect">
            <a:avLst/>
          </a:prstGeom>
        </p:spPr>
        <p:txBody>
          <a:bodyPr anchor="ctr" anchorCtr="0"/>
          <a:lstStyle>
            <a:lvl1pPr>
              <a:defRPr lang="en-US" sz="2274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4pPr>
            <a:lvl5pPr>
              <a:defRPr lang="nl-BE" sz="2274" kern="1200" dirty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This is a divider slide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5553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ace_red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24DF70A-EE72-4BC8-B40D-ECE4CE98FC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0" r="4891" b="5769"/>
          <a:stretch/>
        </p:blipFill>
        <p:spPr>
          <a:xfrm>
            <a:off x="0" y="0"/>
            <a:ext cx="6348096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098B64-1FB6-0541-9720-D8E80462F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160" y="361"/>
            <a:ext cx="4571679" cy="5143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BF82F7-FD16-D444-BCB9-27AD89CE60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FA25D90-5A05-DC46-B818-7104E5A22F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5380" y="2382395"/>
            <a:ext cx="3893131" cy="367439"/>
          </a:xfrm>
          <a:prstGeom prst="rect">
            <a:avLst/>
          </a:prstGeom>
        </p:spPr>
        <p:txBody>
          <a:bodyPr anchor="ctr" anchorCtr="0"/>
          <a:lstStyle>
            <a:lvl1pPr>
              <a:defRPr lang="en-US" sz="2274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4pPr>
            <a:lvl5pPr>
              <a:defRPr lang="nl-BE" sz="2274" kern="1200" dirty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This is a divider slide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0376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ace_red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5009EDC-9699-7F46-9A37-EF4C35BDCE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098B64-1FB6-0541-9720-D8E80462FF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160" y="361"/>
            <a:ext cx="4571679" cy="5143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BF82F7-FD16-D444-BCB9-27AD89CE60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8F9FAF4-12F4-47C0-1986-095C84BFF3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5380" y="2382395"/>
            <a:ext cx="3893131" cy="367439"/>
          </a:xfrm>
          <a:prstGeom prst="rect">
            <a:avLst/>
          </a:prstGeom>
        </p:spPr>
        <p:txBody>
          <a:bodyPr anchor="ctr" anchorCtr="0"/>
          <a:lstStyle>
            <a:lvl1pPr>
              <a:defRPr lang="en-US" sz="2274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4pPr>
            <a:lvl5pPr>
              <a:defRPr lang="nl-BE" sz="2274" kern="1200" dirty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This is a divider slide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1417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ace_gre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persoon, binnen, glimlachen&#10;&#10;Automatisch gegenereerde beschrijving">
            <a:extLst>
              <a:ext uri="{FF2B5EF4-FFF2-40B4-BE49-F238E27FC236}">
                <a16:creationId xmlns:a16="http://schemas.microsoft.com/office/drawing/2014/main" id="{FDBA3E12-67A0-5F41-ACF2-E91D69548C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1AD8EC-F05E-0146-86FA-05084CAC5E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160" y="361"/>
            <a:ext cx="4571679" cy="51431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BF6558-C95C-024A-B9AF-150B574167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C83BF05-F0D1-396D-29A9-CC01382C27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5380" y="2382395"/>
            <a:ext cx="3893131" cy="367439"/>
          </a:xfrm>
          <a:prstGeom prst="rect">
            <a:avLst/>
          </a:prstGeom>
        </p:spPr>
        <p:txBody>
          <a:bodyPr anchor="ctr" anchorCtr="0"/>
          <a:lstStyle>
            <a:lvl1pPr>
              <a:defRPr lang="en-US" sz="2274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4pPr>
            <a:lvl5pPr>
              <a:defRPr lang="nl-BE" sz="2274" kern="1200" dirty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This is a divider slide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72044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ace_red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FC0F22-38AE-5A45-A60E-29EE0E449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86557EB-53B0-964E-8329-0FAEBAED1E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160" y="361"/>
            <a:ext cx="4571679" cy="51431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6FB765-B2DB-DD4F-B557-7A9942629A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2E2ADF7-5F5F-14E4-BA7F-4B5926C95C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05380" y="2382395"/>
            <a:ext cx="3893131" cy="367439"/>
          </a:xfrm>
          <a:prstGeom prst="rect">
            <a:avLst/>
          </a:prstGeom>
        </p:spPr>
        <p:txBody>
          <a:bodyPr anchor="ctr" anchorCtr="0"/>
          <a:lstStyle>
            <a:lvl1pPr>
              <a:defRPr lang="en-US" sz="2274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4pPr>
            <a:lvl5pPr>
              <a:defRPr lang="nl-BE" sz="2274" kern="1200" dirty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This is a divider slide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8619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ace_re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>
            <a:extLst>
              <a:ext uri="{FF2B5EF4-FFF2-40B4-BE49-F238E27FC236}">
                <a16:creationId xmlns:a16="http://schemas.microsoft.com/office/drawing/2014/main" id="{741A51D7-D835-E86A-DCDD-C19A79F5FE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0" r="4891" b="5769"/>
          <a:stretch/>
        </p:blipFill>
        <p:spPr>
          <a:xfrm>
            <a:off x="0" y="0"/>
            <a:ext cx="6348096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2F8F3C-5D7E-D644-A25D-92F0C56EF7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160" y="361"/>
            <a:ext cx="4571679" cy="514313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F9D0F3-BFC7-4034-A84B-C54DC159220C}"/>
              </a:ext>
            </a:extLst>
          </p:cNvPr>
          <p:cNvCxnSpPr>
            <a:cxnSpLocks/>
          </p:cNvCxnSpPr>
          <p:nvPr userDrawn="1"/>
        </p:nvCxnSpPr>
        <p:spPr>
          <a:xfrm>
            <a:off x="5052085" y="474118"/>
            <a:ext cx="0" cy="234726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9FA1063-1CC1-4BEF-B580-31EBE569A1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3904" y="917772"/>
            <a:ext cx="3910349" cy="652494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00000"/>
              </a:lnSpc>
              <a:defRPr lang="en-US" sz="1092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  <a:endParaRPr lang="nl-BE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5A11DB9-72CA-41FA-8B01-721AD1299A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83904" y="1678605"/>
            <a:ext cx="3910349" cy="299077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50000"/>
              </a:lnSpc>
              <a:defRPr lang="en-US" sz="910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Maecenas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,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dolor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lacinia </a:t>
            </a:r>
            <a:r>
              <a:rPr lang="en-US" err="1"/>
              <a:t>eros</a:t>
            </a:r>
            <a:r>
              <a:rPr lang="en-US"/>
              <a:t> ac fermentum </a:t>
            </a:r>
            <a:r>
              <a:rPr lang="en-US" err="1"/>
              <a:t>consectetur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, </a:t>
            </a:r>
            <a:r>
              <a:rPr lang="en-US" err="1"/>
              <a:t>laoreet</a:t>
            </a:r>
            <a:r>
              <a:rPr lang="en-US"/>
              <a:t> porta </a:t>
            </a:r>
            <a:r>
              <a:rPr lang="en-US" err="1"/>
              <a:t>velit</a:t>
            </a:r>
            <a:r>
              <a:rPr lang="en-US"/>
              <a:t>. Duis porta dictum </a:t>
            </a:r>
            <a:r>
              <a:rPr lang="en-US" err="1"/>
              <a:t>odio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pulvinar </a:t>
            </a:r>
            <a:r>
              <a:rPr lang="en-US" err="1"/>
              <a:t>eros</a:t>
            </a:r>
            <a:r>
              <a:rPr lang="en-US"/>
              <a:t> dictum </a:t>
            </a:r>
            <a:r>
              <a:rPr lang="en-US" err="1"/>
              <a:t>quis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sed ipsum id </a:t>
            </a:r>
            <a:r>
              <a:rPr lang="en-US" err="1"/>
              <a:t>fringilla</a:t>
            </a:r>
            <a:r>
              <a:rPr lang="en-US"/>
              <a:t>. Nam at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a cursus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ligula.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mi, </a:t>
            </a:r>
            <a:r>
              <a:rPr lang="en-US" err="1"/>
              <a:t>dapibus</a:t>
            </a:r>
            <a:r>
              <a:rPr lang="en-US"/>
              <a:t> id </a:t>
            </a:r>
            <a:r>
              <a:rPr lang="en-US" err="1"/>
              <a:t>volutpat</a:t>
            </a:r>
            <a:r>
              <a:rPr lang="en-US"/>
              <a:t> vel, </a:t>
            </a:r>
            <a:r>
              <a:rPr lang="en-US" err="1"/>
              <a:t>tincidunt</a:t>
            </a:r>
            <a:r>
              <a:rPr lang="en-US"/>
              <a:t> vel nisi. Cras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at </a:t>
            </a:r>
            <a:r>
              <a:rPr lang="en-US" err="1"/>
              <a:t>sollicitudin</a:t>
            </a:r>
            <a:r>
              <a:rPr lang="en-US"/>
              <a:t> pulvinar. Cras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at, </a:t>
            </a:r>
            <a:r>
              <a:rPr lang="en-US" err="1"/>
              <a:t>congue</a:t>
            </a:r>
            <a:r>
              <a:rPr lang="en-US"/>
              <a:t> in dolor. Nam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ac </a:t>
            </a:r>
            <a:r>
              <a:rPr lang="en-US" err="1"/>
              <a:t>auctor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ligula, a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09071D-0926-4885-9F49-C906000EAFCC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FFFFFF"/>
                </a:solidFill>
                <a:latin typeface="Belfius Montserrat Light" panose="00000400000000000000" pitchFamily="50" charset="0"/>
              </a:rPr>
              <a:pPr algn="ctr"/>
              <a:t>‹nr.›</a:t>
            </a:fld>
            <a:endParaRPr lang="nl-BE" sz="910">
              <a:solidFill>
                <a:srgbClr val="FFFFFF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E9383D-8246-9B4A-855E-2D5C75736E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07307E7-F8BE-C541-B6EF-BAC7E510FD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90713" y="437506"/>
            <a:ext cx="3607794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nl-BE" sz="1455" b="0" i="0" kern="1200" dirty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5059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ace_re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CE81B6D-8EC8-5944-ACE0-2A0BAB4ACA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2F8F3C-5D7E-D644-A25D-92F0C56EF7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160" y="361"/>
            <a:ext cx="4571679" cy="514313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F9D0F3-BFC7-4034-A84B-C54DC159220C}"/>
              </a:ext>
            </a:extLst>
          </p:cNvPr>
          <p:cNvCxnSpPr>
            <a:cxnSpLocks/>
          </p:cNvCxnSpPr>
          <p:nvPr userDrawn="1"/>
        </p:nvCxnSpPr>
        <p:spPr>
          <a:xfrm>
            <a:off x="5052085" y="474118"/>
            <a:ext cx="0" cy="234726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9FA1063-1CC1-4BEF-B580-31EBE569A1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3904" y="917772"/>
            <a:ext cx="3910343" cy="652494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00000"/>
              </a:lnSpc>
              <a:defRPr lang="en-US" sz="1092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  <a:endParaRPr lang="nl-BE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5A11DB9-72CA-41FA-8B01-721AD1299A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83904" y="1678605"/>
            <a:ext cx="3910343" cy="299077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50000"/>
              </a:lnSpc>
              <a:defRPr lang="en-US" sz="910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Maecenas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,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dolor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lacinia </a:t>
            </a:r>
            <a:r>
              <a:rPr lang="en-US" err="1"/>
              <a:t>eros</a:t>
            </a:r>
            <a:r>
              <a:rPr lang="en-US"/>
              <a:t> ac fermentum </a:t>
            </a:r>
            <a:r>
              <a:rPr lang="en-US" err="1"/>
              <a:t>consectetur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, </a:t>
            </a:r>
            <a:r>
              <a:rPr lang="en-US" err="1"/>
              <a:t>laoreet</a:t>
            </a:r>
            <a:r>
              <a:rPr lang="en-US"/>
              <a:t> porta </a:t>
            </a:r>
            <a:r>
              <a:rPr lang="en-US" err="1"/>
              <a:t>velit</a:t>
            </a:r>
            <a:r>
              <a:rPr lang="en-US"/>
              <a:t>. Duis porta dictum </a:t>
            </a:r>
            <a:r>
              <a:rPr lang="en-US" err="1"/>
              <a:t>odio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pulvinar </a:t>
            </a:r>
            <a:r>
              <a:rPr lang="en-US" err="1"/>
              <a:t>eros</a:t>
            </a:r>
            <a:r>
              <a:rPr lang="en-US"/>
              <a:t> dictum </a:t>
            </a:r>
            <a:r>
              <a:rPr lang="en-US" err="1"/>
              <a:t>quis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sed ipsum id </a:t>
            </a:r>
            <a:r>
              <a:rPr lang="en-US" err="1"/>
              <a:t>fringilla</a:t>
            </a:r>
            <a:r>
              <a:rPr lang="en-US"/>
              <a:t>. Nam at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a cursus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ligula.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mi, </a:t>
            </a:r>
            <a:r>
              <a:rPr lang="en-US" err="1"/>
              <a:t>dapibus</a:t>
            </a:r>
            <a:r>
              <a:rPr lang="en-US"/>
              <a:t> id </a:t>
            </a:r>
            <a:r>
              <a:rPr lang="en-US" err="1"/>
              <a:t>volutpat</a:t>
            </a:r>
            <a:r>
              <a:rPr lang="en-US"/>
              <a:t> vel, </a:t>
            </a:r>
            <a:r>
              <a:rPr lang="en-US" err="1"/>
              <a:t>tincidunt</a:t>
            </a:r>
            <a:r>
              <a:rPr lang="en-US"/>
              <a:t> vel nisi. Cras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at </a:t>
            </a:r>
            <a:r>
              <a:rPr lang="en-US" err="1"/>
              <a:t>sollicitudin</a:t>
            </a:r>
            <a:r>
              <a:rPr lang="en-US"/>
              <a:t> pulvinar. Cras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at, </a:t>
            </a:r>
            <a:r>
              <a:rPr lang="en-US" err="1"/>
              <a:t>congue</a:t>
            </a:r>
            <a:r>
              <a:rPr lang="en-US"/>
              <a:t> in dolor. Nam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ac </a:t>
            </a:r>
            <a:r>
              <a:rPr lang="en-US" err="1"/>
              <a:t>auctor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ligula, a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09071D-0926-4885-9F49-C906000EAFCC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FFFFFF"/>
                </a:solidFill>
                <a:latin typeface="Belfius Montserrat Light" panose="00000400000000000000" pitchFamily="50" charset="0"/>
              </a:rPr>
              <a:pPr algn="ctr"/>
              <a:t>‹nr.›</a:t>
            </a:fld>
            <a:endParaRPr lang="nl-BE" sz="910">
              <a:solidFill>
                <a:srgbClr val="FFFFFF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E9383D-8246-9B4A-855E-2D5C75736E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704E04F-F13D-284A-A8AF-FA52313700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90713" y="437506"/>
            <a:ext cx="3607794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nl-BE" sz="1455" b="0" i="0" kern="1200" dirty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1119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D67D0B-2FD6-A34E-BB7E-A7472E608B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1127"/>
          <a:stretch/>
        </p:blipFill>
        <p:spPr>
          <a:xfrm>
            <a:off x="0" y="-105172"/>
            <a:ext cx="9144000" cy="5248672"/>
          </a:xfrm>
          <a:prstGeom prst="rect">
            <a:avLst/>
          </a:prstGeom>
        </p:spPr>
      </p:pic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63BDD84A-4F51-4E37-A296-3D8417FD9E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4082" y="1601665"/>
            <a:ext cx="5024429" cy="407547"/>
          </a:xfrm>
          <a:prstGeom prst="rect">
            <a:avLst/>
          </a:prstGeom>
          <a:ln w="25400">
            <a:miter lim="400000"/>
          </a:ln>
        </p:spPr>
        <p:txBody>
          <a:bodyPr wrap="square" lIns="58898" tIns="58898" rIns="58898" bIns="58898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lang="en-GB" sz="2274" b="0" i="0" kern="1200" dirty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lvl="0" algn="r" defTabSz="415869" eaLnBrk="1" hangingPunct="1"/>
            <a:r>
              <a:rPr lang="nl-BE"/>
              <a:t>This is the title of the presentation</a:t>
            </a:r>
            <a:endParaRPr lang="en-GB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554F7C5E-8E0A-45AB-A519-B020AB8019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4082" y="2186175"/>
            <a:ext cx="5024429" cy="407547"/>
          </a:xfrm>
          <a:prstGeom prst="rect">
            <a:avLst/>
          </a:prstGeom>
          <a:ln w="25400">
            <a:miter lim="400000"/>
          </a:ln>
        </p:spPr>
        <p:txBody>
          <a:bodyPr wrap="square" lIns="58898" tIns="58898" rIns="58898" bIns="58898" anchor="ctr">
            <a:noAutofit/>
          </a:bodyPr>
          <a:lstStyle>
            <a:lvl1pPr marL="0" algn="r" defTabSz="415869" rtl="0" eaLnBrk="1" latinLnBrk="0" hangingPunct="1">
              <a:defRPr lang="en-GB" sz="1455" b="0" i="0" kern="1200" dirty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algn="r">
              <a:defRPr lang="nl-NL" sz="819" kern="1200" smtClean="0">
                <a:solidFill>
                  <a:schemeClr val="tx1"/>
                </a:solidFill>
              </a:defRPr>
            </a:lvl2pPr>
            <a:lvl3pPr algn="r">
              <a:defRPr lang="nl-NL" sz="819" kern="1200" smtClean="0">
                <a:solidFill>
                  <a:schemeClr val="tx1"/>
                </a:solidFill>
              </a:defRPr>
            </a:lvl3pPr>
            <a:lvl4pPr algn="r">
              <a:defRPr lang="nl-NL" sz="819" kern="1200" smtClean="0">
                <a:solidFill>
                  <a:schemeClr val="tx1"/>
                </a:solidFill>
              </a:defRPr>
            </a:lvl4pPr>
            <a:lvl5pPr algn="r">
              <a:defRPr lang="en-GB" sz="819" kern="1200">
                <a:solidFill>
                  <a:schemeClr val="tx1"/>
                </a:solidFill>
              </a:defRPr>
            </a:lvl5pPr>
          </a:lstStyle>
          <a:p>
            <a:pPr lvl="0" algn="r" defTabSz="457179" rtl="0" eaLnBrk="1" latinLnBrk="0" hangingPunct="0"/>
            <a:r>
              <a:rPr lang="en-GB"/>
              <a:t>This is the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1443F-CC45-457C-9FBB-BAFDB2747E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4082" y="3477991"/>
            <a:ext cx="5024429" cy="2779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algn="r" defTabSz="415869" rtl="0" eaLnBrk="1" latinLnBrk="0" hangingPunct="1">
              <a:defRPr lang="en-US" sz="1455" b="0" i="0" kern="1200" dirty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BE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316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ce_grey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E09E37-9B30-A14C-99FA-2D16D24E6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E690A7-B29E-5A44-B75B-C054D522A2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160" y="361"/>
            <a:ext cx="4571679" cy="514313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E013ED-1374-4969-88DE-80E546EDE1BF}"/>
              </a:ext>
            </a:extLst>
          </p:cNvPr>
          <p:cNvCxnSpPr>
            <a:cxnSpLocks/>
          </p:cNvCxnSpPr>
          <p:nvPr userDrawn="1"/>
        </p:nvCxnSpPr>
        <p:spPr>
          <a:xfrm>
            <a:off x="5052085" y="474118"/>
            <a:ext cx="0" cy="234726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ADA7E7-0D9B-4B6D-BDAD-40672F5D02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3904" y="917772"/>
            <a:ext cx="3910341" cy="652494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00000"/>
              </a:lnSpc>
              <a:defRPr lang="en-US" sz="1092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  <a:endParaRPr lang="nl-BE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3BE7DCA-450A-43F1-8349-E0D2BDAA5E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83904" y="1678605"/>
            <a:ext cx="3910341" cy="299077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50000"/>
              </a:lnSpc>
              <a:defRPr lang="en-US" sz="910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Maecenas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,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dolor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lacinia </a:t>
            </a:r>
            <a:r>
              <a:rPr lang="en-US" err="1"/>
              <a:t>eros</a:t>
            </a:r>
            <a:r>
              <a:rPr lang="en-US"/>
              <a:t> ac fermentum </a:t>
            </a:r>
            <a:r>
              <a:rPr lang="en-US" err="1"/>
              <a:t>consectetur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, </a:t>
            </a:r>
            <a:r>
              <a:rPr lang="en-US" err="1"/>
              <a:t>laoreet</a:t>
            </a:r>
            <a:r>
              <a:rPr lang="en-US"/>
              <a:t> porta </a:t>
            </a:r>
            <a:r>
              <a:rPr lang="en-US" err="1"/>
              <a:t>velit</a:t>
            </a:r>
            <a:r>
              <a:rPr lang="en-US"/>
              <a:t>. Duis porta dictum </a:t>
            </a:r>
            <a:r>
              <a:rPr lang="en-US" err="1"/>
              <a:t>odio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pulvinar </a:t>
            </a:r>
            <a:r>
              <a:rPr lang="en-US" err="1"/>
              <a:t>eros</a:t>
            </a:r>
            <a:r>
              <a:rPr lang="en-US"/>
              <a:t> dictum </a:t>
            </a:r>
            <a:r>
              <a:rPr lang="en-US" err="1"/>
              <a:t>quis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sed ipsum id </a:t>
            </a:r>
            <a:r>
              <a:rPr lang="en-US" err="1"/>
              <a:t>fringilla</a:t>
            </a:r>
            <a:r>
              <a:rPr lang="en-US"/>
              <a:t>. Nam at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a cursus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ligula.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mi, </a:t>
            </a:r>
            <a:r>
              <a:rPr lang="en-US" err="1"/>
              <a:t>dapibus</a:t>
            </a:r>
            <a:r>
              <a:rPr lang="en-US"/>
              <a:t> id </a:t>
            </a:r>
            <a:r>
              <a:rPr lang="en-US" err="1"/>
              <a:t>volutpat</a:t>
            </a:r>
            <a:r>
              <a:rPr lang="en-US"/>
              <a:t> vel, </a:t>
            </a:r>
            <a:r>
              <a:rPr lang="en-US" err="1"/>
              <a:t>tincidunt</a:t>
            </a:r>
            <a:r>
              <a:rPr lang="en-US"/>
              <a:t> vel nisi. Cras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at </a:t>
            </a:r>
            <a:r>
              <a:rPr lang="en-US" err="1"/>
              <a:t>sollicitudin</a:t>
            </a:r>
            <a:r>
              <a:rPr lang="en-US"/>
              <a:t> pulvinar. Cras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at, </a:t>
            </a:r>
            <a:r>
              <a:rPr lang="en-US" err="1"/>
              <a:t>congue</a:t>
            </a:r>
            <a:r>
              <a:rPr lang="en-US"/>
              <a:t> in dolor. Nam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ac </a:t>
            </a:r>
            <a:r>
              <a:rPr lang="en-US" err="1"/>
              <a:t>auctor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ligula, a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855C24-E590-42BD-97EC-200CF740B260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‹nr.›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B46D93-CC0E-4946-B055-B6635333D2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38D4EA9-1AF1-C149-8D68-D3CD60E37D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90713" y="437506"/>
            <a:ext cx="3607794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nl-BE" sz="1455" b="0" i="0" kern="1200" dirty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07756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ace_grey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A645230-31D4-A042-81D5-624EF60714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E690A7-B29E-5A44-B75B-C054D522A2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160" y="361"/>
            <a:ext cx="4571679" cy="514313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1E013ED-1374-4969-88DE-80E546EDE1BF}"/>
              </a:ext>
            </a:extLst>
          </p:cNvPr>
          <p:cNvCxnSpPr>
            <a:cxnSpLocks/>
          </p:cNvCxnSpPr>
          <p:nvPr userDrawn="1"/>
        </p:nvCxnSpPr>
        <p:spPr>
          <a:xfrm>
            <a:off x="5052085" y="474118"/>
            <a:ext cx="0" cy="234726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685B34D-912D-42E6-BDBA-5C82A077A4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90713" y="437506"/>
            <a:ext cx="3607794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nl-BE" sz="1455" b="0" i="0" kern="1200" dirty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nl-BE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ADA7E7-0D9B-4B6D-BDAD-40672F5D02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3904" y="917772"/>
            <a:ext cx="3910345" cy="652494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00000"/>
              </a:lnSpc>
              <a:defRPr lang="en-US" sz="1092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  <a:endParaRPr lang="nl-BE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3BE7DCA-450A-43F1-8349-E0D2BDAA5E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83904" y="1678605"/>
            <a:ext cx="3910345" cy="299077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50000"/>
              </a:lnSpc>
              <a:defRPr lang="en-US" sz="910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Maecenas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,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dolor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lacinia </a:t>
            </a:r>
            <a:r>
              <a:rPr lang="en-US" err="1"/>
              <a:t>eros</a:t>
            </a:r>
            <a:r>
              <a:rPr lang="en-US"/>
              <a:t> ac fermentum </a:t>
            </a:r>
            <a:r>
              <a:rPr lang="en-US" err="1"/>
              <a:t>consectetur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, </a:t>
            </a:r>
            <a:r>
              <a:rPr lang="en-US" err="1"/>
              <a:t>laoreet</a:t>
            </a:r>
            <a:r>
              <a:rPr lang="en-US"/>
              <a:t> porta </a:t>
            </a:r>
            <a:r>
              <a:rPr lang="en-US" err="1"/>
              <a:t>velit</a:t>
            </a:r>
            <a:r>
              <a:rPr lang="en-US"/>
              <a:t>. Duis porta dictum </a:t>
            </a:r>
            <a:r>
              <a:rPr lang="en-US" err="1"/>
              <a:t>odio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pulvinar </a:t>
            </a:r>
            <a:r>
              <a:rPr lang="en-US" err="1"/>
              <a:t>eros</a:t>
            </a:r>
            <a:r>
              <a:rPr lang="en-US"/>
              <a:t> dictum </a:t>
            </a:r>
            <a:r>
              <a:rPr lang="en-US" err="1"/>
              <a:t>quis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sed ipsum id </a:t>
            </a:r>
            <a:r>
              <a:rPr lang="en-US" err="1"/>
              <a:t>fringilla</a:t>
            </a:r>
            <a:r>
              <a:rPr lang="en-US"/>
              <a:t>. Nam at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a cursus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auctor</a:t>
            </a:r>
            <a:r>
              <a:rPr lang="en-US"/>
              <a:t> ligula. </a:t>
            </a:r>
            <a:r>
              <a:rPr lang="en-US" err="1"/>
              <a:t>Donec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mi, </a:t>
            </a:r>
            <a:r>
              <a:rPr lang="en-US" err="1"/>
              <a:t>dapibus</a:t>
            </a:r>
            <a:r>
              <a:rPr lang="en-US"/>
              <a:t> id </a:t>
            </a:r>
            <a:r>
              <a:rPr lang="en-US" err="1"/>
              <a:t>volutpat</a:t>
            </a:r>
            <a:r>
              <a:rPr lang="en-US"/>
              <a:t> vel, </a:t>
            </a:r>
            <a:r>
              <a:rPr lang="en-US" err="1"/>
              <a:t>tincidunt</a:t>
            </a:r>
            <a:r>
              <a:rPr lang="en-US"/>
              <a:t> vel nisi. Cras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at </a:t>
            </a:r>
            <a:r>
              <a:rPr lang="en-US" err="1"/>
              <a:t>sollicitudin</a:t>
            </a:r>
            <a:r>
              <a:rPr lang="en-US"/>
              <a:t> pulvinar. Cras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at, </a:t>
            </a:r>
            <a:r>
              <a:rPr lang="en-US" err="1"/>
              <a:t>congue</a:t>
            </a:r>
            <a:r>
              <a:rPr lang="en-US"/>
              <a:t> in dolor. Nam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ac </a:t>
            </a:r>
            <a:r>
              <a:rPr lang="en-US" err="1"/>
              <a:t>auctor</a:t>
            </a:r>
            <a:r>
              <a:rPr lang="en-US"/>
              <a:t>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ligula, a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855C24-E590-42BD-97EC-200CF740B260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‹nr.›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B46D93-CC0E-4946-B055-B6635333D2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95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Dlogo_grey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C56CE5E-8A4E-49E0-9256-968020B9FF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-110728"/>
            <a:ext cx="9340850" cy="525422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E2A6982-005F-4C5B-BB2B-0D43AA56BB2E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FFFFFF"/>
                </a:solidFill>
                <a:latin typeface="Belfius Montserrat Light" panose="00000400000000000000" pitchFamily="50" charset="0"/>
              </a:rPr>
              <a:pPr algn="ctr"/>
              <a:t>‹nr.›</a:t>
            </a:fld>
            <a:endParaRPr lang="nl-BE" sz="910">
              <a:solidFill>
                <a:srgbClr val="FFFFFF"/>
              </a:solidFill>
              <a:latin typeface="Belfius Montserrat Light" panose="00000400000000000000" pitchFamily="50" charset="0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DB691D5-74A9-704D-B24D-C2F95C6872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7662" y="917772"/>
            <a:ext cx="4368250" cy="652494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00000"/>
              </a:lnSpc>
              <a:defRPr lang="en-US" sz="1092" b="0" i="0" kern="1200" dirty="0" smtClean="0">
                <a:solidFill>
                  <a:schemeClr val="accent1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  <a:endParaRPr lang="nl-BE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927A6F7-98D2-0449-8E26-75C191507D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7662" y="1678605"/>
            <a:ext cx="4368250" cy="299077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50000"/>
              </a:lnSpc>
              <a:defRPr lang="en-US" sz="910" b="0" i="0" kern="1200" dirty="0" smtClean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Maecenas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,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dolor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lacinia eros ac fermentum </a:t>
            </a:r>
            <a:r>
              <a:rPr lang="en-US" err="1"/>
              <a:t>consectetur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, </a:t>
            </a:r>
            <a:r>
              <a:rPr lang="en-US" err="1"/>
              <a:t>laoreet</a:t>
            </a:r>
            <a:r>
              <a:rPr lang="en-US"/>
              <a:t> porta </a:t>
            </a:r>
            <a:r>
              <a:rPr lang="en-US" err="1"/>
              <a:t>velit</a:t>
            </a:r>
            <a:r>
              <a:rPr lang="en-US"/>
              <a:t>. Duis porta dictum </a:t>
            </a:r>
            <a:r>
              <a:rPr lang="en-US" err="1"/>
              <a:t>odio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pulvinar eros dictum </a:t>
            </a:r>
            <a:r>
              <a:rPr lang="en-US" err="1"/>
              <a:t>quis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sed ipsum id </a:t>
            </a:r>
            <a:r>
              <a:rPr lang="en-US" err="1"/>
              <a:t>fringilla</a:t>
            </a:r>
            <a:r>
              <a:rPr lang="en-US"/>
              <a:t>. Nam at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a cursus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auctor ligula. Donec </a:t>
            </a:r>
            <a:r>
              <a:rPr lang="en-US" err="1"/>
              <a:t>nulla</a:t>
            </a:r>
            <a:r>
              <a:rPr lang="en-US"/>
              <a:t> mi, </a:t>
            </a:r>
            <a:r>
              <a:rPr lang="en-US" err="1"/>
              <a:t>dapibus</a:t>
            </a:r>
            <a:r>
              <a:rPr lang="en-US"/>
              <a:t> id </a:t>
            </a:r>
            <a:r>
              <a:rPr lang="en-US" err="1"/>
              <a:t>volutpat</a:t>
            </a:r>
            <a:r>
              <a:rPr lang="en-US"/>
              <a:t> vel, </a:t>
            </a:r>
            <a:r>
              <a:rPr lang="en-US" err="1"/>
              <a:t>tincidunt</a:t>
            </a:r>
            <a:r>
              <a:rPr lang="en-US"/>
              <a:t> vel nisi. Cras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at </a:t>
            </a:r>
            <a:r>
              <a:rPr lang="en-US" err="1"/>
              <a:t>sollicitudin</a:t>
            </a:r>
            <a:r>
              <a:rPr lang="en-US"/>
              <a:t> pulvinar. Cras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at, </a:t>
            </a:r>
            <a:r>
              <a:rPr lang="en-US" err="1"/>
              <a:t>congue</a:t>
            </a:r>
            <a:r>
              <a:rPr lang="en-US"/>
              <a:t> in dolor. Nam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ac auctor.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ligula, a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83DAFA-FF35-1D4D-A25F-397295D427F4}"/>
              </a:ext>
            </a:extLst>
          </p:cNvPr>
          <p:cNvCxnSpPr>
            <a:cxnSpLocks/>
          </p:cNvCxnSpPr>
          <p:nvPr userDrawn="1"/>
        </p:nvCxnSpPr>
        <p:spPr>
          <a:xfrm>
            <a:off x="4345843" y="474118"/>
            <a:ext cx="0" cy="234726"/>
          </a:xfrm>
          <a:prstGeom prst="line">
            <a:avLst/>
          </a:prstGeom>
          <a:ln w="9525">
            <a:solidFill>
              <a:srgbClr val="C30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3DF0B40-E426-5A45-B4CC-868260BA34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0B6722C-2340-2E46-9A9C-36F269AE79B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4471" y="437506"/>
            <a:ext cx="4026454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nl-BE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7069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Dlogo_grey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C374ABA-C756-7341-91A6-B5EA668F96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E2A6982-005F-4C5B-BB2B-0D43AA56BB2E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‹nr.›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DB691D5-74A9-704D-B24D-C2F95C6872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3904" y="917772"/>
            <a:ext cx="3914047" cy="652494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00000"/>
              </a:lnSpc>
              <a:defRPr lang="en-US" sz="1092" b="0" i="0" kern="1200" dirty="0" smtClean="0">
                <a:solidFill>
                  <a:schemeClr val="accent1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  <a:endParaRPr lang="nl-BE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927A6F7-98D2-0449-8E26-75C191507D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83904" y="1678605"/>
            <a:ext cx="3914047" cy="299077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50000"/>
              </a:lnSpc>
              <a:defRPr lang="en-US" sz="910" b="0" i="0" kern="1200" dirty="0" smtClean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Maecenas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,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dolor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lacinia eros ac fermentum </a:t>
            </a:r>
            <a:r>
              <a:rPr lang="en-US" err="1"/>
              <a:t>consectetur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, </a:t>
            </a:r>
            <a:r>
              <a:rPr lang="en-US" err="1"/>
              <a:t>laoreet</a:t>
            </a:r>
            <a:r>
              <a:rPr lang="en-US"/>
              <a:t> porta </a:t>
            </a:r>
            <a:r>
              <a:rPr lang="en-US" err="1"/>
              <a:t>velit</a:t>
            </a:r>
            <a:r>
              <a:rPr lang="en-US"/>
              <a:t>. Duis porta dictum </a:t>
            </a:r>
            <a:r>
              <a:rPr lang="en-US" err="1"/>
              <a:t>odio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pulvinar eros dictum </a:t>
            </a:r>
            <a:r>
              <a:rPr lang="en-US" err="1"/>
              <a:t>quis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sed ipsum id </a:t>
            </a:r>
            <a:r>
              <a:rPr lang="en-US" err="1"/>
              <a:t>fringilla</a:t>
            </a:r>
            <a:r>
              <a:rPr lang="en-US"/>
              <a:t>. Nam at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a cursus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auctor ligula. Donec </a:t>
            </a:r>
            <a:r>
              <a:rPr lang="en-US" err="1"/>
              <a:t>nulla</a:t>
            </a:r>
            <a:r>
              <a:rPr lang="en-US"/>
              <a:t> mi, </a:t>
            </a:r>
            <a:r>
              <a:rPr lang="en-US" err="1"/>
              <a:t>dapibus</a:t>
            </a:r>
            <a:r>
              <a:rPr lang="en-US"/>
              <a:t> id </a:t>
            </a:r>
            <a:r>
              <a:rPr lang="en-US" err="1"/>
              <a:t>volutpat</a:t>
            </a:r>
            <a:r>
              <a:rPr lang="en-US"/>
              <a:t> vel, </a:t>
            </a:r>
            <a:r>
              <a:rPr lang="en-US" err="1"/>
              <a:t>tincidunt</a:t>
            </a:r>
            <a:r>
              <a:rPr lang="en-US"/>
              <a:t> vel nisi. Cras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at </a:t>
            </a:r>
            <a:r>
              <a:rPr lang="en-US" err="1"/>
              <a:t>sollicitudin</a:t>
            </a:r>
            <a:r>
              <a:rPr lang="en-US"/>
              <a:t> pulvinar. Cras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at, </a:t>
            </a:r>
            <a:r>
              <a:rPr lang="en-US" err="1"/>
              <a:t>congue</a:t>
            </a:r>
            <a:r>
              <a:rPr lang="en-US"/>
              <a:t> in dolor. Nam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ac auctor.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ligula, a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83DAFA-FF35-1D4D-A25F-397295D427F4}"/>
              </a:ext>
            </a:extLst>
          </p:cNvPr>
          <p:cNvCxnSpPr>
            <a:cxnSpLocks/>
          </p:cNvCxnSpPr>
          <p:nvPr userDrawn="1"/>
        </p:nvCxnSpPr>
        <p:spPr>
          <a:xfrm>
            <a:off x="5052085" y="474118"/>
            <a:ext cx="0" cy="234726"/>
          </a:xfrm>
          <a:prstGeom prst="line">
            <a:avLst/>
          </a:prstGeom>
          <a:ln w="9525">
            <a:solidFill>
              <a:srgbClr val="C30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3DF0B40-E426-5A45-B4CC-868260BA34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010D9C2D-70A8-0445-B9C2-55F53040B1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90713" y="437506"/>
            <a:ext cx="3607794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nl-BE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1853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Dlogo_grey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B82C85-AB72-C041-AF37-AEE3C4E37E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E2A6982-005F-4C5B-BB2B-0D43AA56BB2E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‹nr.›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DB691D5-74A9-704D-B24D-C2F95C6872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3904" y="917772"/>
            <a:ext cx="3914049" cy="652494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00000"/>
              </a:lnSpc>
              <a:defRPr lang="en-US" sz="1092" b="0" i="0" kern="1200" dirty="0" smtClean="0">
                <a:solidFill>
                  <a:schemeClr val="accent1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  <a:endParaRPr lang="nl-BE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927A6F7-98D2-0449-8E26-75C191507D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83904" y="1678605"/>
            <a:ext cx="3914049" cy="299077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50000"/>
              </a:lnSpc>
              <a:defRPr lang="en-US" sz="910" b="0" i="0" kern="1200" dirty="0" smtClean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Maecenas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,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dolor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lacinia eros ac fermentum </a:t>
            </a:r>
            <a:r>
              <a:rPr lang="en-US" err="1"/>
              <a:t>consectetur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, </a:t>
            </a:r>
            <a:r>
              <a:rPr lang="en-US" err="1"/>
              <a:t>laoreet</a:t>
            </a:r>
            <a:r>
              <a:rPr lang="en-US"/>
              <a:t> porta </a:t>
            </a:r>
            <a:r>
              <a:rPr lang="en-US" err="1"/>
              <a:t>velit</a:t>
            </a:r>
            <a:r>
              <a:rPr lang="en-US"/>
              <a:t>. Duis porta dictum </a:t>
            </a:r>
            <a:r>
              <a:rPr lang="en-US" err="1"/>
              <a:t>odio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pulvinar eros dictum </a:t>
            </a:r>
            <a:r>
              <a:rPr lang="en-US" err="1"/>
              <a:t>quis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sed ipsum id </a:t>
            </a:r>
            <a:r>
              <a:rPr lang="en-US" err="1"/>
              <a:t>fringilla</a:t>
            </a:r>
            <a:r>
              <a:rPr lang="en-US"/>
              <a:t>. Nam at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a cursus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auctor ligula. Donec </a:t>
            </a:r>
            <a:r>
              <a:rPr lang="en-US" err="1"/>
              <a:t>nulla</a:t>
            </a:r>
            <a:r>
              <a:rPr lang="en-US"/>
              <a:t> mi, </a:t>
            </a:r>
            <a:r>
              <a:rPr lang="en-US" err="1"/>
              <a:t>dapibus</a:t>
            </a:r>
            <a:r>
              <a:rPr lang="en-US"/>
              <a:t> id </a:t>
            </a:r>
            <a:r>
              <a:rPr lang="en-US" err="1"/>
              <a:t>volutpat</a:t>
            </a:r>
            <a:r>
              <a:rPr lang="en-US"/>
              <a:t> vel, </a:t>
            </a:r>
            <a:r>
              <a:rPr lang="en-US" err="1"/>
              <a:t>tincidunt</a:t>
            </a:r>
            <a:r>
              <a:rPr lang="en-US"/>
              <a:t> vel nisi. Cras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at </a:t>
            </a:r>
            <a:r>
              <a:rPr lang="en-US" err="1"/>
              <a:t>sollicitudin</a:t>
            </a:r>
            <a:r>
              <a:rPr lang="en-US"/>
              <a:t> pulvinar. Cras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at, </a:t>
            </a:r>
            <a:r>
              <a:rPr lang="en-US" err="1"/>
              <a:t>congue</a:t>
            </a:r>
            <a:r>
              <a:rPr lang="en-US"/>
              <a:t> in dolor. Nam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ac auctor.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ligula, a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83DAFA-FF35-1D4D-A25F-397295D427F4}"/>
              </a:ext>
            </a:extLst>
          </p:cNvPr>
          <p:cNvCxnSpPr>
            <a:cxnSpLocks/>
          </p:cNvCxnSpPr>
          <p:nvPr userDrawn="1"/>
        </p:nvCxnSpPr>
        <p:spPr>
          <a:xfrm>
            <a:off x="5052085" y="474118"/>
            <a:ext cx="0" cy="234726"/>
          </a:xfrm>
          <a:prstGeom prst="line">
            <a:avLst/>
          </a:prstGeom>
          <a:ln w="9525">
            <a:solidFill>
              <a:srgbClr val="C30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3DF0B40-E426-5A45-B4CC-868260BA34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4BAD8E0-812C-2D4A-86E0-FFE8A3710E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90713" y="437506"/>
            <a:ext cx="3607794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nl-BE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7653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Dlogo_re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496C2EC-247F-5644-A13B-FDB0317D7E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685B34D-912D-42E6-BDBA-5C82A077A4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90713" y="437506"/>
            <a:ext cx="3607794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nl-BE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nl-BE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ABADA7E7-0D9B-4B6D-BDAD-40672F5D02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3904" y="917772"/>
            <a:ext cx="3914047" cy="652494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00000"/>
              </a:lnSpc>
              <a:defRPr lang="en-US" sz="1092" b="0" i="0" kern="1200" dirty="0" smtClean="0">
                <a:solidFill>
                  <a:schemeClr val="accent1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</a:t>
            </a:r>
            <a:endParaRPr lang="nl-BE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3BE7DCA-450A-43F1-8349-E0D2BDAA5E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83904" y="1678605"/>
            <a:ext cx="3914047" cy="299077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50000"/>
              </a:lnSpc>
              <a:defRPr lang="en-US" sz="910" b="0" i="0" kern="1200" dirty="0" smtClean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1092" kern="1200" dirty="0" smtClean="0">
                <a:solidFill>
                  <a:srgbClr val="FFFFFF"/>
                </a:solidFill>
                <a:latin typeface="Belfius Montserrat Light" panose="00000400000000000000" pitchFamily="50" charset="0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Maecenas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,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dolor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lacinia eros ac fermentum </a:t>
            </a:r>
            <a:r>
              <a:rPr lang="en-US" err="1"/>
              <a:t>consectetur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, </a:t>
            </a:r>
            <a:r>
              <a:rPr lang="en-US" err="1"/>
              <a:t>laoreet</a:t>
            </a:r>
            <a:r>
              <a:rPr lang="en-US"/>
              <a:t> porta </a:t>
            </a:r>
            <a:r>
              <a:rPr lang="en-US" err="1"/>
              <a:t>velit</a:t>
            </a:r>
            <a:r>
              <a:rPr lang="en-US"/>
              <a:t>. Duis porta dictum </a:t>
            </a:r>
            <a:r>
              <a:rPr lang="en-US" err="1"/>
              <a:t>odio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pulvinar eros dictum </a:t>
            </a:r>
            <a:r>
              <a:rPr lang="en-US" err="1"/>
              <a:t>quis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sed ipsum id </a:t>
            </a:r>
            <a:r>
              <a:rPr lang="en-US" err="1"/>
              <a:t>fringilla</a:t>
            </a:r>
            <a:r>
              <a:rPr lang="en-US"/>
              <a:t>. Nam at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a cursus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auctor ligula. Donec </a:t>
            </a:r>
            <a:r>
              <a:rPr lang="en-US" err="1"/>
              <a:t>nulla</a:t>
            </a:r>
            <a:r>
              <a:rPr lang="en-US"/>
              <a:t> mi, </a:t>
            </a:r>
            <a:r>
              <a:rPr lang="en-US" err="1"/>
              <a:t>dapibus</a:t>
            </a:r>
            <a:r>
              <a:rPr lang="en-US"/>
              <a:t> id </a:t>
            </a:r>
            <a:r>
              <a:rPr lang="en-US" err="1"/>
              <a:t>volutpat</a:t>
            </a:r>
            <a:r>
              <a:rPr lang="en-US"/>
              <a:t> vel, </a:t>
            </a:r>
            <a:r>
              <a:rPr lang="en-US" err="1"/>
              <a:t>tincidunt</a:t>
            </a:r>
            <a:r>
              <a:rPr lang="en-US"/>
              <a:t> vel nisi. Cras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at </a:t>
            </a:r>
            <a:r>
              <a:rPr lang="en-US" err="1"/>
              <a:t>sollicitudin</a:t>
            </a:r>
            <a:r>
              <a:rPr lang="en-US"/>
              <a:t> pulvinar. Cras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at, </a:t>
            </a:r>
            <a:r>
              <a:rPr lang="en-US" err="1"/>
              <a:t>congue</a:t>
            </a:r>
            <a:r>
              <a:rPr lang="en-US"/>
              <a:t> in dolor. Nam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ac auctor.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ligula, a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CA06073-4A79-4F6F-A10D-C9F96673E4BF}"/>
              </a:ext>
            </a:extLst>
          </p:cNvPr>
          <p:cNvCxnSpPr>
            <a:cxnSpLocks/>
          </p:cNvCxnSpPr>
          <p:nvPr userDrawn="1"/>
        </p:nvCxnSpPr>
        <p:spPr>
          <a:xfrm>
            <a:off x="5052085" y="474118"/>
            <a:ext cx="0" cy="234726"/>
          </a:xfrm>
          <a:prstGeom prst="line">
            <a:avLst/>
          </a:prstGeom>
          <a:ln w="9525">
            <a:solidFill>
              <a:srgbClr val="C30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5A8BCDB-9E71-42E7-9300-7126BB7061CA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FFFFFF"/>
                </a:solidFill>
                <a:latin typeface="Belfius Montserrat Light" panose="00000400000000000000" pitchFamily="50" charset="0"/>
              </a:rPr>
              <a:pPr algn="ctr"/>
              <a:t>‹nr.›</a:t>
            </a:fld>
            <a:endParaRPr lang="nl-BE" sz="910">
              <a:solidFill>
                <a:srgbClr val="FFFFFF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755247-BFF5-AA40-B0D9-B4ADD74E4C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3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ac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1AF24B3-8A3F-47F7-9D22-52D09A261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0728"/>
            <a:ext cx="9340850" cy="52542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489648-D5E5-4BF1-BF52-C5F91611107F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‹nr.›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5B0120-9980-714C-A33C-B0B0590A7C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A791A8-036A-4F49-A054-969CD9935D3C}"/>
              </a:ext>
            </a:extLst>
          </p:cNvPr>
          <p:cNvCxnSpPr>
            <a:cxnSpLocks/>
          </p:cNvCxnSpPr>
          <p:nvPr userDrawn="1"/>
        </p:nvCxnSpPr>
        <p:spPr>
          <a:xfrm>
            <a:off x="485443" y="523146"/>
            <a:ext cx="0" cy="23472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D945A1D-9036-F747-9EDA-683ACEFC3D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483" y="1050617"/>
            <a:ext cx="8160311" cy="7227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1092" b="0" i="0" kern="1200" dirty="0" smtClean="0">
                <a:solidFill>
                  <a:srgbClr val="C30045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2pPr>
            <a:lvl3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3pPr>
            <a:lvl4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4pPr>
            <a:lvl5pPr>
              <a:defRPr lang="nl-BE" sz="1092" kern="1200" dirty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878C9C5-1518-0048-A524-8BB9BD064A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484" y="1938630"/>
            <a:ext cx="8160310" cy="1594889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50000"/>
              </a:lnSpc>
              <a:defRPr lang="en-US" sz="819" b="0" i="0" kern="1200" dirty="0" smtClean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Maecenas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,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dolor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lacinia eros ac fermentum </a:t>
            </a:r>
            <a:r>
              <a:rPr lang="en-US" err="1"/>
              <a:t>consectetur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, </a:t>
            </a:r>
            <a:r>
              <a:rPr lang="en-US" err="1"/>
              <a:t>laoreet</a:t>
            </a:r>
            <a:r>
              <a:rPr lang="en-US"/>
              <a:t> porta </a:t>
            </a:r>
            <a:r>
              <a:rPr lang="en-US" err="1"/>
              <a:t>velit</a:t>
            </a:r>
            <a:r>
              <a:rPr lang="en-US"/>
              <a:t>. Duis porta dictum </a:t>
            </a:r>
            <a:r>
              <a:rPr lang="en-US" err="1"/>
              <a:t>odio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pulvinar eros dictum </a:t>
            </a:r>
            <a:r>
              <a:rPr lang="en-US" err="1"/>
              <a:t>quis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sed ipsum id </a:t>
            </a:r>
            <a:r>
              <a:rPr lang="en-US" err="1"/>
              <a:t>fringilla</a:t>
            </a:r>
            <a:r>
              <a:rPr lang="en-US"/>
              <a:t>. Nam at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a cursus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auctor ligula. Donec </a:t>
            </a:r>
            <a:r>
              <a:rPr lang="en-US" err="1"/>
              <a:t>nulla</a:t>
            </a:r>
            <a:r>
              <a:rPr lang="en-US"/>
              <a:t> mi, </a:t>
            </a:r>
            <a:r>
              <a:rPr lang="en-US" err="1"/>
              <a:t>dapibus</a:t>
            </a:r>
            <a:r>
              <a:rPr lang="en-US"/>
              <a:t> id </a:t>
            </a:r>
            <a:r>
              <a:rPr lang="en-US" err="1"/>
              <a:t>volutpat</a:t>
            </a:r>
            <a:r>
              <a:rPr lang="en-US"/>
              <a:t> vel, </a:t>
            </a:r>
            <a:r>
              <a:rPr lang="en-US" err="1"/>
              <a:t>tincidunt</a:t>
            </a:r>
            <a:r>
              <a:rPr lang="en-US"/>
              <a:t> vel nisi. Cras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at </a:t>
            </a:r>
            <a:r>
              <a:rPr lang="en-US" err="1"/>
              <a:t>sollicitudin</a:t>
            </a:r>
            <a:r>
              <a:rPr lang="en-US"/>
              <a:t> pulvinar. Cras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at, </a:t>
            </a:r>
            <a:r>
              <a:rPr lang="en-US" err="1"/>
              <a:t>congue</a:t>
            </a:r>
            <a:r>
              <a:rPr lang="en-US"/>
              <a:t> in dolor. Nam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ac auctor.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ligula, a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4ABFE98-29B5-B14E-AD72-461DF970DC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068" y="484726"/>
            <a:ext cx="7951723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/>
              <a:t>Lorem ipsum dolor sit amet</a:t>
            </a:r>
          </a:p>
        </p:txBody>
      </p:sp>
    </p:spTree>
    <p:extLst>
      <p:ext uri="{BB962C8B-B14F-4D97-AF65-F5344CB8AC3E}">
        <p14:creationId xmlns:p14="http://schemas.microsoft.com/office/powerpoint/2010/main" val="4063161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 userDrawn="1">
          <p15:clr>
            <a:srgbClr val="FBAE40"/>
          </p15:clr>
        </p15:guide>
        <p15:guide id="2" pos="342" userDrawn="1">
          <p15:clr>
            <a:srgbClr val="FBAE40"/>
          </p15:clr>
        </p15:guide>
        <p15:guide id="3" pos="561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ac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359721-6C5A-674E-93B3-ABFEB8543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489648-D5E5-4BF1-BF52-C5F91611107F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‹nr.›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5B0120-9980-714C-A33C-B0B0590A7C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A791A8-036A-4F49-A054-969CD9935D3C}"/>
              </a:ext>
            </a:extLst>
          </p:cNvPr>
          <p:cNvCxnSpPr>
            <a:cxnSpLocks/>
          </p:cNvCxnSpPr>
          <p:nvPr userDrawn="1"/>
        </p:nvCxnSpPr>
        <p:spPr>
          <a:xfrm>
            <a:off x="485443" y="523146"/>
            <a:ext cx="0" cy="23472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D945A1D-9036-F747-9EDA-683ACEFC3D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483" y="1050617"/>
            <a:ext cx="8160311" cy="7227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1092" b="0" i="0" kern="1200" dirty="0" smtClean="0">
                <a:solidFill>
                  <a:srgbClr val="C30045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2pPr>
            <a:lvl3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3pPr>
            <a:lvl4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4pPr>
            <a:lvl5pPr>
              <a:defRPr lang="nl-BE" sz="1092" kern="1200" dirty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878C9C5-1518-0048-A524-8BB9BD064A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484" y="1938630"/>
            <a:ext cx="8160310" cy="1594889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50000"/>
              </a:lnSpc>
              <a:defRPr lang="en-US" sz="819" b="0" i="0" kern="1200" dirty="0" smtClean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Maecenas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,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dolor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lacinia eros ac fermentum </a:t>
            </a:r>
            <a:r>
              <a:rPr lang="en-US" err="1"/>
              <a:t>consectetur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, </a:t>
            </a:r>
            <a:r>
              <a:rPr lang="en-US" err="1"/>
              <a:t>laoreet</a:t>
            </a:r>
            <a:r>
              <a:rPr lang="en-US"/>
              <a:t> porta </a:t>
            </a:r>
            <a:r>
              <a:rPr lang="en-US" err="1"/>
              <a:t>velit</a:t>
            </a:r>
            <a:r>
              <a:rPr lang="en-US"/>
              <a:t>. Duis porta dictum </a:t>
            </a:r>
            <a:r>
              <a:rPr lang="en-US" err="1"/>
              <a:t>odio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pulvinar eros dictum </a:t>
            </a:r>
            <a:r>
              <a:rPr lang="en-US" err="1"/>
              <a:t>quis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sed ipsum id </a:t>
            </a:r>
            <a:r>
              <a:rPr lang="en-US" err="1"/>
              <a:t>fringilla</a:t>
            </a:r>
            <a:r>
              <a:rPr lang="en-US"/>
              <a:t>. Nam at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a cursus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auctor ligula. Donec </a:t>
            </a:r>
            <a:r>
              <a:rPr lang="en-US" err="1"/>
              <a:t>nulla</a:t>
            </a:r>
            <a:r>
              <a:rPr lang="en-US"/>
              <a:t> mi, </a:t>
            </a:r>
            <a:r>
              <a:rPr lang="en-US" err="1"/>
              <a:t>dapibus</a:t>
            </a:r>
            <a:r>
              <a:rPr lang="en-US"/>
              <a:t> id </a:t>
            </a:r>
            <a:r>
              <a:rPr lang="en-US" err="1"/>
              <a:t>volutpat</a:t>
            </a:r>
            <a:r>
              <a:rPr lang="en-US"/>
              <a:t> vel, </a:t>
            </a:r>
            <a:r>
              <a:rPr lang="en-US" err="1"/>
              <a:t>tincidunt</a:t>
            </a:r>
            <a:r>
              <a:rPr lang="en-US"/>
              <a:t> vel nisi. Cras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at </a:t>
            </a:r>
            <a:r>
              <a:rPr lang="en-US" err="1"/>
              <a:t>sollicitudin</a:t>
            </a:r>
            <a:r>
              <a:rPr lang="en-US"/>
              <a:t> pulvinar. Cras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at, </a:t>
            </a:r>
            <a:r>
              <a:rPr lang="en-US" err="1"/>
              <a:t>congue</a:t>
            </a:r>
            <a:r>
              <a:rPr lang="en-US"/>
              <a:t> in dolor. Nam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ac auctor.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ligula, a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22AAF4E-DF14-1E4B-A249-954358CCE2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068" y="484726"/>
            <a:ext cx="7951723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4449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 userDrawn="1">
          <p15:clr>
            <a:srgbClr val="FBAE40"/>
          </p15:clr>
        </p15:guide>
        <p15:guide id="2" pos="342" userDrawn="1">
          <p15:clr>
            <a:srgbClr val="FBAE40"/>
          </p15:clr>
        </p15:guide>
        <p15:guide id="3" pos="561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ac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kleding, persoon, poseren, haarstukje&#10;&#10;Automatisch gegenereerde beschrijving">
            <a:extLst>
              <a:ext uri="{FF2B5EF4-FFF2-40B4-BE49-F238E27FC236}">
                <a16:creationId xmlns:a16="http://schemas.microsoft.com/office/drawing/2014/main" id="{7B0E1CAC-75C1-C944-9E46-1462303E98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3" t="13016" b="75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D5B346-06AB-4BD3-A459-A5B829C57615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‹nr.›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481B68-0448-3D45-A654-3A86EB6077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EDBF53-FE9D-224B-B4CD-D85CF0B9B4F6}"/>
              </a:ext>
            </a:extLst>
          </p:cNvPr>
          <p:cNvCxnSpPr>
            <a:cxnSpLocks/>
          </p:cNvCxnSpPr>
          <p:nvPr userDrawn="1"/>
        </p:nvCxnSpPr>
        <p:spPr>
          <a:xfrm>
            <a:off x="485443" y="523146"/>
            <a:ext cx="0" cy="23472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FB80847-C984-D54A-BCAB-C565995C5B4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483" y="1050617"/>
            <a:ext cx="8160311" cy="7227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1092" b="0" i="0" kern="1200" dirty="0" smtClean="0">
                <a:solidFill>
                  <a:srgbClr val="C30045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2pPr>
            <a:lvl3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3pPr>
            <a:lvl4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4pPr>
            <a:lvl5pPr>
              <a:defRPr lang="nl-BE" sz="1092" kern="1200" dirty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3AF8191-4392-4241-8ECD-688C674185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484" y="1938630"/>
            <a:ext cx="8160310" cy="1594889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50000"/>
              </a:lnSpc>
              <a:defRPr lang="en-US" sz="819" b="0" i="0" kern="1200" dirty="0" smtClean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Maecenas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,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dolor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lacinia eros ac fermentum </a:t>
            </a:r>
            <a:r>
              <a:rPr lang="en-US" err="1"/>
              <a:t>consectetur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, </a:t>
            </a:r>
            <a:r>
              <a:rPr lang="en-US" err="1"/>
              <a:t>laoreet</a:t>
            </a:r>
            <a:r>
              <a:rPr lang="en-US"/>
              <a:t> porta </a:t>
            </a:r>
            <a:r>
              <a:rPr lang="en-US" err="1"/>
              <a:t>velit</a:t>
            </a:r>
            <a:r>
              <a:rPr lang="en-US"/>
              <a:t>. Duis porta dictum </a:t>
            </a:r>
            <a:r>
              <a:rPr lang="en-US" err="1"/>
              <a:t>odio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pulvinar eros dictum </a:t>
            </a:r>
            <a:r>
              <a:rPr lang="en-US" err="1"/>
              <a:t>quis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sed ipsum id </a:t>
            </a:r>
            <a:r>
              <a:rPr lang="en-US" err="1"/>
              <a:t>fringilla</a:t>
            </a:r>
            <a:r>
              <a:rPr lang="en-US"/>
              <a:t>. Nam at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a cursus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auctor ligula. Donec </a:t>
            </a:r>
            <a:r>
              <a:rPr lang="en-US" err="1"/>
              <a:t>nulla</a:t>
            </a:r>
            <a:r>
              <a:rPr lang="en-US"/>
              <a:t> mi, </a:t>
            </a:r>
            <a:r>
              <a:rPr lang="en-US" err="1"/>
              <a:t>dapibus</a:t>
            </a:r>
            <a:r>
              <a:rPr lang="en-US"/>
              <a:t> id </a:t>
            </a:r>
            <a:r>
              <a:rPr lang="en-US" err="1"/>
              <a:t>volutpat</a:t>
            </a:r>
            <a:r>
              <a:rPr lang="en-US"/>
              <a:t> vel, </a:t>
            </a:r>
            <a:r>
              <a:rPr lang="en-US" err="1"/>
              <a:t>tincidunt</a:t>
            </a:r>
            <a:r>
              <a:rPr lang="en-US"/>
              <a:t> vel nisi. Cras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at </a:t>
            </a:r>
            <a:r>
              <a:rPr lang="en-US" err="1"/>
              <a:t>sollicitudin</a:t>
            </a:r>
            <a:r>
              <a:rPr lang="en-US"/>
              <a:t> pulvinar. Cras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at, </a:t>
            </a:r>
            <a:r>
              <a:rPr lang="en-US" err="1"/>
              <a:t>congue</a:t>
            </a:r>
            <a:r>
              <a:rPr lang="en-US"/>
              <a:t> in dolor. Nam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ac auctor.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ligula, a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27803BE-9126-FF4B-993A-C88210FE04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25" y="484726"/>
            <a:ext cx="7951723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1089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>
          <p15:clr>
            <a:srgbClr val="FBAE40"/>
          </p15:clr>
        </p15:guide>
        <p15:guide id="2" pos="342">
          <p15:clr>
            <a:srgbClr val="FBAE40"/>
          </p15:clr>
        </p15:guide>
        <p15:guide id="3" pos="561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ac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96B094-7D45-D943-B20B-05F183413B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8E4F48-A1AC-4045-8A13-E18AE277B23F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‹nr.›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164800-E31E-CD41-A2E9-CC303CEBE1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B5E727-EC7E-3847-9836-EC5E05DB00F7}"/>
              </a:ext>
            </a:extLst>
          </p:cNvPr>
          <p:cNvCxnSpPr>
            <a:cxnSpLocks/>
          </p:cNvCxnSpPr>
          <p:nvPr userDrawn="1"/>
        </p:nvCxnSpPr>
        <p:spPr>
          <a:xfrm>
            <a:off x="485443" y="523146"/>
            <a:ext cx="0" cy="23472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561765-8E01-A341-A2F9-73EC33BFBE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068" y="484726"/>
            <a:ext cx="7951723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endParaRPr lang="da-DK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64370FA-5557-B04F-A824-B321109F83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5483" y="1050617"/>
            <a:ext cx="8160311" cy="7227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1092" b="0" i="0" kern="1200" dirty="0" smtClean="0">
                <a:solidFill>
                  <a:srgbClr val="C30045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2pPr>
            <a:lvl3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3pPr>
            <a:lvl4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4pPr>
            <a:lvl5pPr>
              <a:defRPr lang="nl-BE" sz="1092" kern="1200" dirty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A72649F-2E24-A549-A082-465B644E4B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484" y="1938630"/>
            <a:ext cx="8160310" cy="1594889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415869" rtl="0" eaLnBrk="1" latinLnBrk="0" hangingPunct="1">
              <a:lnSpc>
                <a:spcPct val="150000"/>
              </a:lnSpc>
              <a:defRPr lang="en-US" sz="819" b="0" i="0" kern="1200" dirty="0" smtClean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0" algn="l" defTabSz="415869" rtl="0" eaLnBrk="1" latinLnBrk="0" hangingPunct="1">
              <a:lnSpc>
                <a:spcPct val="150000"/>
              </a:lnSpc>
              <a:defRPr lang="en-US" sz="819" kern="1200" dirty="0" smtClean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0" algn="l" defTabSz="415869" rtl="0" eaLnBrk="1" latinLnBrk="0" hangingPunct="1">
              <a:lnSpc>
                <a:spcPct val="150000"/>
              </a:lnSpc>
              <a:defRPr lang="nl-BE" sz="819" kern="1200" dirty="0">
                <a:solidFill>
                  <a:srgbClr val="535353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Sed </a:t>
            </a:r>
            <a:r>
              <a:rPr lang="en-US" err="1"/>
              <a:t>elementum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vel </a:t>
            </a:r>
            <a:r>
              <a:rPr lang="en-US" err="1"/>
              <a:t>sapien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. Maecenas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,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dolor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eu</a:t>
            </a:r>
            <a:r>
              <a:rPr lang="en-US"/>
              <a:t>. </a:t>
            </a:r>
            <a:r>
              <a:rPr lang="en-US" err="1"/>
              <a:t>Fusce</a:t>
            </a:r>
            <a:r>
              <a:rPr lang="en-US"/>
              <a:t> lacinia eros ac fermentum </a:t>
            </a:r>
            <a:r>
              <a:rPr lang="en-US" err="1"/>
              <a:t>consectetur</a:t>
            </a:r>
            <a:r>
              <a:rPr lang="en-US"/>
              <a:t>. </a:t>
            </a:r>
            <a:r>
              <a:rPr lang="en-US" err="1"/>
              <a:t>Etiam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scelerisque</a:t>
            </a:r>
            <a:r>
              <a:rPr lang="en-US"/>
              <a:t> </a:t>
            </a:r>
            <a:r>
              <a:rPr lang="en-US" err="1"/>
              <a:t>sem</a:t>
            </a:r>
            <a:r>
              <a:rPr lang="en-US"/>
              <a:t>, </a:t>
            </a:r>
            <a:r>
              <a:rPr lang="en-US" err="1"/>
              <a:t>laoreet</a:t>
            </a:r>
            <a:r>
              <a:rPr lang="en-US"/>
              <a:t> porta </a:t>
            </a:r>
            <a:r>
              <a:rPr lang="en-US" err="1"/>
              <a:t>velit</a:t>
            </a:r>
            <a:r>
              <a:rPr lang="en-US"/>
              <a:t>. Duis porta dictum </a:t>
            </a:r>
            <a:r>
              <a:rPr lang="en-US" err="1"/>
              <a:t>odio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pulvinar eros dictum </a:t>
            </a:r>
            <a:r>
              <a:rPr lang="en-US" err="1"/>
              <a:t>quis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sed ipsum id </a:t>
            </a:r>
            <a:r>
              <a:rPr lang="en-US" err="1"/>
              <a:t>fringilla</a:t>
            </a:r>
            <a:r>
              <a:rPr lang="en-US"/>
              <a:t>. Nam at </a:t>
            </a:r>
            <a:r>
              <a:rPr lang="en-US" err="1"/>
              <a:t>imperdiet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. </a:t>
            </a:r>
            <a:r>
              <a:rPr lang="en-US" err="1"/>
              <a:t>Suspendisse</a:t>
            </a:r>
            <a:r>
              <a:rPr lang="en-US"/>
              <a:t> a cursus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auctor ligula. Donec </a:t>
            </a:r>
            <a:r>
              <a:rPr lang="en-US" err="1"/>
              <a:t>nulla</a:t>
            </a:r>
            <a:r>
              <a:rPr lang="en-US"/>
              <a:t> mi, </a:t>
            </a:r>
            <a:r>
              <a:rPr lang="en-US" err="1"/>
              <a:t>dapibus</a:t>
            </a:r>
            <a:r>
              <a:rPr lang="en-US"/>
              <a:t> id </a:t>
            </a:r>
            <a:r>
              <a:rPr lang="en-US" err="1"/>
              <a:t>volutpat</a:t>
            </a:r>
            <a:r>
              <a:rPr lang="en-US"/>
              <a:t> vel, </a:t>
            </a:r>
            <a:r>
              <a:rPr lang="en-US" err="1"/>
              <a:t>tincidunt</a:t>
            </a:r>
            <a:r>
              <a:rPr lang="en-US"/>
              <a:t> vel nisi. Cras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at </a:t>
            </a:r>
            <a:r>
              <a:rPr lang="en-US" err="1"/>
              <a:t>sollicitudin</a:t>
            </a:r>
            <a:r>
              <a:rPr lang="en-US"/>
              <a:t> pulvinar. Cras </a:t>
            </a:r>
            <a:r>
              <a:rPr lang="en-US" err="1"/>
              <a:t>urna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, </a:t>
            </a:r>
            <a:r>
              <a:rPr lang="en-US" err="1"/>
              <a:t>facilisis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egestas</a:t>
            </a:r>
            <a:r>
              <a:rPr lang="en-US"/>
              <a:t> at, </a:t>
            </a:r>
            <a:r>
              <a:rPr lang="en-US" err="1"/>
              <a:t>congue</a:t>
            </a:r>
            <a:r>
              <a:rPr lang="en-US"/>
              <a:t> in dolor. Nam </a:t>
            </a:r>
            <a:r>
              <a:rPr lang="en-US" err="1"/>
              <a:t>sollicitudin</a:t>
            </a:r>
            <a:r>
              <a:rPr lang="en-US"/>
              <a:t>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ac auctor. </a:t>
            </a:r>
            <a:r>
              <a:rPr lang="en-US" err="1"/>
              <a:t>Quisque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tristique</a:t>
            </a:r>
            <a:r>
              <a:rPr lang="en-US"/>
              <a:t> ligula, a </a:t>
            </a:r>
            <a:r>
              <a:rPr lang="en-US" err="1"/>
              <a:t>sodales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4916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 userDrawn="1">
          <p15:clr>
            <a:srgbClr val="FBAE40"/>
          </p15:clr>
        </p15:guide>
        <p15:guide id="2" pos="342" userDrawn="1">
          <p15:clr>
            <a:srgbClr val="FBAE40"/>
          </p15:clr>
        </p15:guide>
        <p15:guide id="3" pos="561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D67D0B-2FD6-A34E-BB7E-A7472E608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" y="361"/>
            <a:ext cx="9143358" cy="5143139"/>
          </a:xfrm>
          <a:prstGeom prst="rect">
            <a:avLst/>
          </a:prstGeom>
        </p:spPr>
      </p:pic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63BDD84A-4F51-4E37-A296-3D8417FD9E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4082" y="2382246"/>
            <a:ext cx="5024429" cy="407547"/>
          </a:xfrm>
          <a:prstGeom prst="rect">
            <a:avLst/>
          </a:prstGeom>
          <a:ln w="25400">
            <a:miter lim="400000"/>
          </a:ln>
        </p:spPr>
        <p:txBody>
          <a:bodyPr wrap="square" lIns="58898" tIns="58898" rIns="58898" bIns="58898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lang="en-GB" sz="2274" b="0" i="0" kern="1200" dirty="0">
                <a:solidFill>
                  <a:srgbClr val="C30144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lvl="0" algn="r" defTabSz="415869" eaLnBrk="1" hangingPunct="1"/>
            <a:r>
              <a:rPr lang="nl-BE"/>
              <a:t>This is the title of the presentation</a:t>
            </a:r>
            <a:endParaRPr lang="en-GB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554F7C5E-8E0A-45AB-A519-B020AB8019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4082" y="2966756"/>
            <a:ext cx="5024429" cy="407547"/>
          </a:xfrm>
          <a:prstGeom prst="rect">
            <a:avLst/>
          </a:prstGeom>
          <a:ln w="25400">
            <a:miter lim="400000"/>
          </a:ln>
        </p:spPr>
        <p:txBody>
          <a:bodyPr wrap="square" lIns="58898" tIns="58898" rIns="58898" bIns="58898" anchor="ctr">
            <a:noAutofit/>
          </a:bodyPr>
          <a:lstStyle>
            <a:lvl1pPr marL="0" algn="r" defTabSz="415869" rtl="0" eaLnBrk="1" latinLnBrk="0" hangingPunct="1">
              <a:defRPr lang="en-GB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algn="r">
              <a:defRPr lang="nl-NL" sz="819" kern="1200" smtClean="0">
                <a:solidFill>
                  <a:schemeClr val="tx1"/>
                </a:solidFill>
              </a:defRPr>
            </a:lvl2pPr>
            <a:lvl3pPr algn="r">
              <a:defRPr lang="nl-NL" sz="819" kern="1200" smtClean="0">
                <a:solidFill>
                  <a:schemeClr val="tx1"/>
                </a:solidFill>
              </a:defRPr>
            </a:lvl3pPr>
            <a:lvl4pPr algn="r">
              <a:defRPr lang="nl-NL" sz="819" kern="1200" smtClean="0">
                <a:solidFill>
                  <a:schemeClr val="tx1"/>
                </a:solidFill>
              </a:defRPr>
            </a:lvl4pPr>
            <a:lvl5pPr algn="r">
              <a:defRPr lang="en-GB" sz="819" kern="1200">
                <a:solidFill>
                  <a:schemeClr val="tx1"/>
                </a:solidFill>
              </a:defRPr>
            </a:lvl5pPr>
          </a:lstStyle>
          <a:p>
            <a:pPr lvl="0" algn="r" defTabSz="457179" rtl="0" eaLnBrk="1" latinLnBrk="0" hangingPunct="0"/>
            <a:r>
              <a:rPr lang="en-GB"/>
              <a:t>This is the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1443F-CC45-457C-9FBB-BAFDB2747E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4082" y="4258572"/>
            <a:ext cx="5024429" cy="2779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algn="r" defTabSz="415869" rtl="0" eaLnBrk="1" latinLnBrk="0" hangingPunct="1">
              <a:defRPr lang="en-US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BE"/>
              <a:t>Date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76CF3B-1ED5-2A41-A0BE-946A13630C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21" y="239856"/>
            <a:ext cx="602038" cy="180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A82F19-FE7D-0A49-8644-5045419038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242892A-A020-C747-B0AE-2205A9191F6C}"/>
              </a:ext>
            </a:extLst>
          </p:cNvPr>
          <p:cNvSpPr txBox="1">
            <a:spLocks/>
          </p:cNvSpPr>
          <p:nvPr userDrawn="1"/>
        </p:nvSpPr>
        <p:spPr>
          <a:xfrm>
            <a:off x="7398834" y="429433"/>
            <a:ext cx="1499126" cy="320205"/>
          </a:xfrm>
          <a:prstGeom prst="rect">
            <a:avLst/>
          </a:prstGeom>
        </p:spPr>
        <p:txBody>
          <a:bodyPr vert="horz" lIns="41587" tIns="20793" rIns="41587" bIns="20793" rtlCol="0" anchor="ctr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None/>
              <a:defRPr lang="en-US" sz="2800" kern="1200" baseline="0">
                <a:solidFill>
                  <a:schemeClr val="accent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361950" indent="-215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8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2pPr>
            <a:lvl3pPr marL="542925" indent="-1317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6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3pPr>
            <a:lvl4pPr marL="714375" indent="-1270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4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4pPr>
            <a:lvl5pPr marL="1076325" indent="-1317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nl-BE" sz="1200" kern="1200" dirty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73" b="0" i="0">
                <a:solidFill>
                  <a:srgbClr val="C30144"/>
                </a:solidFill>
                <a:latin typeface="Belfius21 Light" pitchFamily="2" charset="77"/>
              </a:rPr>
              <a:t>Note</a:t>
            </a:r>
            <a:br>
              <a:rPr lang="fr-FR" sz="1273" b="0" i="0">
                <a:solidFill>
                  <a:srgbClr val="C30144"/>
                </a:solidFill>
                <a:latin typeface="Belfius21 Light" pitchFamily="2" charset="77"/>
              </a:rPr>
            </a:br>
            <a:r>
              <a:rPr lang="fr-FR" sz="1273" b="0" i="0">
                <a:solidFill>
                  <a:srgbClr val="C30144"/>
                </a:solidFill>
                <a:latin typeface="Belfius21 Light" pitchFamily="2" charset="77"/>
              </a:rPr>
              <a:t>Comité de</a:t>
            </a:r>
            <a:br>
              <a:rPr lang="fr-FR" sz="1273" b="0" i="0">
                <a:solidFill>
                  <a:srgbClr val="C30144"/>
                </a:solidFill>
                <a:latin typeface="Belfius21 Light" pitchFamily="2" charset="77"/>
              </a:rPr>
            </a:br>
            <a:r>
              <a:rPr lang="fr-FR" sz="1273" b="0" i="0">
                <a:solidFill>
                  <a:srgbClr val="C30144"/>
                </a:solidFill>
                <a:latin typeface="Belfius21 Light" pitchFamily="2" charset="77"/>
              </a:rPr>
              <a:t>Direction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785417E9-DA60-8545-8FF9-5DB47DB6A102}"/>
              </a:ext>
            </a:extLst>
          </p:cNvPr>
          <p:cNvSpPr txBox="1">
            <a:spLocks/>
          </p:cNvSpPr>
          <p:nvPr userDrawn="1"/>
        </p:nvSpPr>
        <p:spPr>
          <a:xfrm>
            <a:off x="8262008" y="1061059"/>
            <a:ext cx="631748" cy="130486"/>
          </a:xfrm>
          <a:prstGeom prst="rect">
            <a:avLst/>
          </a:prstGeom>
        </p:spPr>
        <p:txBody>
          <a:bodyPr vert="horz" lIns="41587" tIns="20793" rIns="41587" bIns="20793" rtlCol="0" anchor="ctr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None/>
              <a:defRPr lang="en-US" sz="2800" kern="1200" baseline="0">
                <a:solidFill>
                  <a:schemeClr val="accent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361950" indent="-215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8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2pPr>
            <a:lvl3pPr marL="542925" indent="-1317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6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3pPr>
            <a:lvl4pPr marL="714375" indent="-1270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4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4pPr>
            <a:lvl5pPr marL="1076325" indent="-1317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nl-BE" sz="1200" kern="1200" dirty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819" b="0" i="0">
                <a:solidFill>
                  <a:srgbClr val="C30045"/>
                </a:solidFill>
                <a:latin typeface="Belfius21 Light" pitchFamily="2" charset="77"/>
              </a:rPr>
              <a:t>Décision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29B209C-60C9-B04F-A5A9-A91723A73A3A}"/>
              </a:ext>
            </a:extLst>
          </p:cNvPr>
          <p:cNvCxnSpPr>
            <a:cxnSpLocks/>
          </p:cNvCxnSpPr>
          <p:nvPr userDrawn="1"/>
        </p:nvCxnSpPr>
        <p:spPr>
          <a:xfrm flipH="1">
            <a:off x="8123572" y="973714"/>
            <a:ext cx="720000" cy="0"/>
          </a:xfrm>
          <a:prstGeom prst="line">
            <a:avLst/>
          </a:prstGeom>
          <a:ln w="9525">
            <a:solidFill>
              <a:srgbClr val="C30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185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D_red_background_c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4830EF-78F7-AF43-BBBD-E64305DBCB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6C8F1E-0CDB-4527-B917-1EDC3E1ADE8E}"/>
              </a:ext>
            </a:extLst>
          </p:cNvPr>
          <p:cNvCxnSpPr>
            <a:cxnSpLocks/>
          </p:cNvCxnSpPr>
          <p:nvPr userDrawn="1"/>
        </p:nvCxnSpPr>
        <p:spPr>
          <a:xfrm>
            <a:off x="480845" y="523146"/>
            <a:ext cx="0" cy="234726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E67D971-1118-45BC-81E6-B226D94F3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9470" y="484726"/>
            <a:ext cx="8209039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nl-BE" sz="1455" b="0" i="0" kern="1200" dirty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2313E-E3EE-4A39-B2CF-E3901409FC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0845" y="1017445"/>
            <a:ext cx="3499118" cy="87585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1092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1092" kern="1200" dirty="0" smtClean="0">
                <a:solidFill>
                  <a:srgbClr val="FFFFFF"/>
                </a:solidFill>
                <a:latin typeface="Montserrat Light" pitchFamily="2" charset="77"/>
                <a:ea typeface="+mn-ea"/>
                <a:cs typeface="+mn-cs"/>
              </a:defRPr>
            </a:lvl2pPr>
            <a:lvl3pPr>
              <a:defRPr lang="en-US" sz="1092" kern="1200" dirty="0" smtClean="0">
                <a:solidFill>
                  <a:srgbClr val="FFFFFF"/>
                </a:solidFill>
                <a:latin typeface="Montserrat Light" pitchFamily="2" charset="77"/>
                <a:ea typeface="+mn-ea"/>
                <a:cs typeface="+mn-cs"/>
              </a:defRPr>
            </a:lvl3pPr>
            <a:lvl4pPr>
              <a:defRPr lang="en-US" sz="1092" kern="1200" dirty="0" smtClean="0">
                <a:solidFill>
                  <a:srgbClr val="FFFFFF"/>
                </a:solidFill>
                <a:latin typeface="Montserrat Light" pitchFamily="2" charset="77"/>
                <a:ea typeface="+mn-ea"/>
                <a:cs typeface="+mn-cs"/>
              </a:defRPr>
            </a:lvl4pPr>
            <a:lvl5pPr>
              <a:defRPr lang="nl-BE" sz="1092" kern="1200" dirty="0">
                <a:solidFill>
                  <a:srgbClr val="FFFFFF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6BB04-8031-48D4-9393-892E5CAC0F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845" y="2134373"/>
            <a:ext cx="3499118" cy="19255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910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910" kern="1200" dirty="0" smtClean="0">
                <a:solidFill>
                  <a:srgbClr val="FFFFFF"/>
                </a:solidFill>
                <a:latin typeface="Montserrat Light" pitchFamily="2" charset="77"/>
                <a:ea typeface="+mn-ea"/>
                <a:cs typeface="+mn-cs"/>
              </a:defRPr>
            </a:lvl2pPr>
            <a:lvl3pPr>
              <a:defRPr lang="en-US" sz="910" kern="1200" dirty="0" smtClean="0">
                <a:solidFill>
                  <a:srgbClr val="FFFFFF"/>
                </a:solidFill>
                <a:latin typeface="Montserrat Light" pitchFamily="2" charset="77"/>
                <a:ea typeface="+mn-ea"/>
                <a:cs typeface="+mn-cs"/>
              </a:defRPr>
            </a:lvl3pPr>
            <a:lvl4pPr>
              <a:defRPr lang="en-US" sz="910" kern="1200" dirty="0" smtClean="0">
                <a:solidFill>
                  <a:srgbClr val="FFFFFF"/>
                </a:solidFill>
                <a:latin typeface="Montserrat Light" pitchFamily="2" charset="77"/>
                <a:ea typeface="+mn-ea"/>
                <a:cs typeface="+mn-cs"/>
              </a:defRPr>
            </a:lvl4pPr>
            <a:lvl5pPr>
              <a:defRPr lang="nl-BE" sz="910" kern="1200" dirty="0">
                <a:solidFill>
                  <a:srgbClr val="FFFFFF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342D52-7F4A-4480-8888-6D64488A1C77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FFFFFF"/>
                </a:solidFill>
                <a:latin typeface="Belfius Montserrat Light" panose="00000400000000000000" pitchFamily="50" charset="0"/>
              </a:rPr>
              <a:pPr algn="ctr"/>
              <a:t>‹nr.›</a:t>
            </a:fld>
            <a:endParaRPr lang="nl-BE" sz="910">
              <a:solidFill>
                <a:srgbClr val="FFFFFF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F8A8BE-D21B-B94B-BE69-390ACA312D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79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>
          <p15:clr>
            <a:srgbClr val="FBAE40"/>
          </p15:clr>
        </p15:guide>
        <p15:guide id="2" pos="342">
          <p15:clr>
            <a:srgbClr val="FBAE40"/>
          </p15:clr>
        </p15:guide>
        <p15:guide id="3" pos="560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D_banner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7E33EA-96CB-E34A-ADCC-39FECF1564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" y="0"/>
            <a:ext cx="2283885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FFE5C1-CD9A-4D5D-993F-7AD6C32478B9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FFFFFF"/>
                </a:solidFill>
                <a:latin typeface="Belfius Montserrat Light" panose="00000400000000000000" pitchFamily="50" charset="0"/>
              </a:rPr>
              <a:pPr algn="ctr"/>
              <a:t>‹nr.›</a:t>
            </a:fld>
            <a:endParaRPr lang="nl-BE" sz="910">
              <a:solidFill>
                <a:srgbClr val="FFFFFF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25C918-7582-FE40-9601-125D17C3C3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7B547CF-88FB-F547-B0A5-7E817388D6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969" y="2439342"/>
            <a:ext cx="1812079" cy="287637"/>
          </a:xfrm>
          <a:prstGeom prst="rect">
            <a:avLst/>
          </a:prstGeom>
        </p:spPr>
        <p:txBody>
          <a:bodyPr anchor="ctr" anchorCtr="0"/>
          <a:lstStyle>
            <a:lvl1pPr marL="0" algn="r" defTabSz="415869" rtl="0" eaLnBrk="1" latinLnBrk="0" hangingPunct="1">
              <a:defRPr lang="en-US" sz="1455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r" defTabSz="415869" rtl="0" eaLnBrk="1" latinLnBrk="0" hangingPunct="1">
              <a:defRPr lang="nl-BE" sz="1455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Planning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7929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ace_title_no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2B380-EC70-B74E-B7E6-E15A8EE5D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60C708-AC80-4649-8326-C21B5154DB35}"/>
              </a:ext>
            </a:extLst>
          </p:cNvPr>
          <p:cNvCxnSpPr>
            <a:cxnSpLocks/>
          </p:cNvCxnSpPr>
          <p:nvPr userDrawn="1"/>
        </p:nvCxnSpPr>
        <p:spPr>
          <a:xfrm>
            <a:off x="484250" y="523146"/>
            <a:ext cx="0" cy="23472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3165516-C472-489E-9BFC-67CA458D8464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‹nr.›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1ACBEE-B8C6-F546-BA48-E94FD7A158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60A4B51-4690-EE49-ACCD-B8ECAA9321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876" y="484726"/>
            <a:ext cx="5934588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kern="120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3685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>
          <p15:clr>
            <a:srgbClr val="FBAE40"/>
          </p15:clr>
        </p15:guide>
        <p15:guide id="2" pos="342">
          <p15:clr>
            <a:srgbClr val="FBAE40"/>
          </p15:clr>
        </p15:guide>
        <p15:guide id="3" pos="561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ace_title_no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2B380-EC70-B74E-B7E6-E15A8EE5D7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960C708-AC80-4649-8326-C21B5154DB35}"/>
              </a:ext>
            </a:extLst>
          </p:cNvPr>
          <p:cNvCxnSpPr>
            <a:cxnSpLocks/>
          </p:cNvCxnSpPr>
          <p:nvPr userDrawn="1"/>
        </p:nvCxnSpPr>
        <p:spPr>
          <a:xfrm>
            <a:off x="484250" y="523146"/>
            <a:ext cx="0" cy="23472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6D4275-605B-4502-9B64-CFD38B945C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876" y="484726"/>
            <a:ext cx="5934588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endParaRPr lang="da-D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165516-C472-489E-9BFC-67CA458D8464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‹nr.›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1ACBEE-B8C6-F546-BA48-E94FD7A158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6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 userDrawn="1">
          <p15:clr>
            <a:srgbClr val="FBAE40"/>
          </p15:clr>
        </p15:guide>
        <p15:guide id="2" pos="342" userDrawn="1">
          <p15:clr>
            <a:srgbClr val="FBAE40"/>
          </p15:clr>
        </p15:guide>
        <p15:guide id="3" pos="5614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bered_Graph_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9E45569-10CE-497B-A79A-85DBAA4CD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0034" y="0"/>
            <a:ext cx="2283885" cy="5143500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E67D971-1118-45BC-81E6-B226D94F3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503" y="484726"/>
            <a:ext cx="5755544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nl-BE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</a:t>
            </a:r>
            <a:endParaRPr lang="nl-BE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4B7117E-9FFB-4143-BC0C-842827CB64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760" y="484726"/>
            <a:ext cx="492742" cy="3076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lang="nl-BE" sz="1455" b="0" i="0" kern="1200" dirty="0">
                <a:solidFill>
                  <a:srgbClr val="C30144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N°</a:t>
            </a:r>
            <a:endParaRPr lang="nl-B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EF4804-58F6-466B-B3B0-F85BC1484165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‹nr.›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DA3195-0422-48EA-ABF7-75B5953621DE}"/>
              </a:ext>
            </a:extLst>
          </p:cNvPr>
          <p:cNvCxnSpPr/>
          <p:nvPr userDrawn="1"/>
        </p:nvCxnSpPr>
        <p:spPr>
          <a:xfrm>
            <a:off x="800486" y="523146"/>
            <a:ext cx="0" cy="234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FEA81-9A00-46C2-A750-91CE1824B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7611" y="1403560"/>
            <a:ext cx="1810893" cy="2459651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415869" rtl="0" eaLnBrk="1" latinLnBrk="0" hangingPunct="1">
              <a:lnSpc>
                <a:spcPct val="150000"/>
              </a:lnSpc>
              <a:spcAft>
                <a:spcPts val="1455"/>
              </a:spcAft>
              <a:defRPr lang="en-US" sz="1092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marR="0" indent="0" algn="ctr" defTabSz="41586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455"/>
              </a:spcAft>
              <a:buClrTx/>
              <a:buSzTx/>
              <a:buFontTx/>
              <a:buNone/>
              <a:tabLst/>
              <a:defRPr lang="en-US" sz="1092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ctr" defTabSz="415869" rtl="0" eaLnBrk="1" latinLnBrk="0" hangingPunct="1">
              <a:lnSpc>
                <a:spcPct val="150000"/>
              </a:lnSpc>
              <a:spcAft>
                <a:spcPts val="1455"/>
              </a:spcAft>
              <a:defRPr lang="en-US" sz="1092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ctr" defTabSz="415869" rtl="0" eaLnBrk="1" latinLnBrk="0" hangingPunct="1">
              <a:lnSpc>
                <a:spcPct val="150000"/>
              </a:lnSpc>
              <a:spcAft>
                <a:spcPts val="1455"/>
              </a:spcAft>
              <a:defRPr lang="en-US" sz="1092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ctr" defTabSz="415869" rtl="0" eaLnBrk="1" latinLnBrk="0" hangingPunct="1">
              <a:lnSpc>
                <a:spcPct val="150000"/>
              </a:lnSpc>
              <a:spcAft>
                <a:spcPts val="1455"/>
              </a:spcAft>
              <a:defRPr lang="nl-BE" sz="1092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sz="1092">
                <a:solidFill>
                  <a:srgbClr val="FFFFFF"/>
                </a:solidFill>
              </a:rPr>
              <a:t>Lorem ipsum </a:t>
            </a:r>
            <a:r>
              <a:rPr lang="en-GB" sz="1092" err="1">
                <a:solidFill>
                  <a:srgbClr val="FFFFFF"/>
                </a:solidFill>
              </a:rPr>
              <a:t>dolor</a:t>
            </a:r>
            <a:r>
              <a:rPr lang="en-GB" sz="1092">
                <a:solidFill>
                  <a:srgbClr val="FFFFFF"/>
                </a:solidFill>
              </a:rPr>
              <a:t> sit </a:t>
            </a:r>
            <a:r>
              <a:rPr lang="en-GB" sz="1092" err="1">
                <a:solidFill>
                  <a:srgbClr val="FFFFFF"/>
                </a:solidFill>
              </a:rPr>
              <a:t>amet</a:t>
            </a:r>
            <a:r>
              <a:rPr lang="en-GB" sz="1092">
                <a:solidFill>
                  <a:srgbClr val="FFFFFF"/>
                </a:solidFill>
              </a:rPr>
              <a:t>, </a:t>
            </a:r>
            <a:r>
              <a:rPr lang="en-GB" sz="1092" err="1">
                <a:solidFill>
                  <a:srgbClr val="FFFFFF"/>
                </a:solidFill>
              </a:rPr>
              <a:t>consectetur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adipiscing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elit</a:t>
            </a:r>
            <a:r>
              <a:rPr lang="en-GB" sz="1092">
                <a:solidFill>
                  <a:srgbClr val="FFFFFF"/>
                </a:solidFill>
              </a:rPr>
              <a:t>. </a:t>
            </a:r>
            <a:r>
              <a:rPr lang="en-GB" sz="1092" err="1">
                <a:solidFill>
                  <a:srgbClr val="FFFFFF"/>
                </a:solidFill>
              </a:rPr>
              <a:t>Sed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elementum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erat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vel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sapien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sodales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tempor</a:t>
            </a:r>
            <a:r>
              <a:rPr lang="en-GB" sz="1092">
                <a:solidFill>
                  <a:srgbClr val="FFFFFF"/>
                </a:solidFill>
              </a:rPr>
              <a:t>. Maecenas </a:t>
            </a:r>
            <a:r>
              <a:rPr lang="en-GB" sz="1092" err="1">
                <a:solidFill>
                  <a:srgbClr val="FFFFFF"/>
                </a:solidFill>
              </a:rPr>
              <a:t>tincidunt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sagittis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nunc</a:t>
            </a:r>
            <a:r>
              <a:rPr lang="en-GB" sz="1092">
                <a:solidFill>
                  <a:srgbClr val="FFFFFF"/>
                </a:solidFill>
              </a:rPr>
              <a:t>, </a:t>
            </a:r>
            <a:r>
              <a:rPr lang="en-GB" sz="1092" err="1">
                <a:solidFill>
                  <a:srgbClr val="FFFFFF"/>
                </a:solidFill>
              </a:rPr>
              <a:t>consequat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consectetur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dolor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aliquam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eu</a:t>
            </a:r>
            <a:r>
              <a:rPr lang="en-GB" sz="1092">
                <a:solidFill>
                  <a:srgbClr val="FFFFFF"/>
                </a:solidFill>
              </a:rPr>
              <a:t>. </a:t>
            </a:r>
            <a:endParaRPr lang="nl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B9279D-6263-494C-9199-413712916C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282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>
          <p15:clr>
            <a:srgbClr val="FBAE40"/>
          </p15:clr>
        </p15:guide>
        <p15:guide id="2" pos="342">
          <p15:clr>
            <a:srgbClr val="FBAE40"/>
          </p15:clr>
        </p15:guide>
        <p15:guide id="3" pos="541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bered_Graph_no_expla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E67D971-1118-45BC-81E6-B226D94F3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503" y="484726"/>
            <a:ext cx="8003998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nl-BE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</a:t>
            </a:r>
            <a:endParaRPr lang="nl-BE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4B7117E-9FFB-4143-BC0C-842827CB64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760" y="484726"/>
            <a:ext cx="492742" cy="3076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lang="nl-BE" sz="1455" b="0" i="0" kern="1200" dirty="0">
                <a:solidFill>
                  <a:srgbClr val="C30144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N°</a:t>
            </a:r>
            <a:endParaRPr lang="nl-B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EF4804-58F6-466B-B3B0-F85BC1484165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‹nr.›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DA3195-0422-48EA-ABF7-75B5953621DE}"/>
              </a:ext>
            </a:extLst>
          </p:cNvPr>
          <p:cNvCxnSpPr/>
          <p:nvPr userDrawn="1"/>
        </p:nvCxnSpPr>
        <p:spPr>
          <a:xfrm>
            <a:off x="800486" y="523146"/>
            <a:ext cx="0" cy="234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175487E6-6D36-E741-9975-3EF2E1CD39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9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>
          <p15:clr>
            <a:srgbClr val="FBAE40"/>
          </p15:clr>
        </p15:guide>
        <p15:guide id="2" pos="342">
          <p15:clr>
            <a:srgbClr val="FBAE40"/>
          </p15:clr>
        </p15:guide>
        <p15:guide id="3" pos="5614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bered_Graph_explanation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FAFF390-1E4E-42D8-BAE3-6AD56E50E3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011" y="2198"/>
            <a:ext cx="2281932" cy="513910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E67D971-1118-45BC-81E6-B226D94F3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503" y="484726"/>
            <a:ext cx="5781538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nl-BE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</a:t>
            </a:r>
            <a:endParaRPr lang="nl-BE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64B7117E-9FFB-4143-BC0C-842827CB64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4760" y="484726"/>
            <a:ext cx="492742" cy="30769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lang="nl-BE" sz="1455" b="0" i="0" kern="1200" dirty="0">
                <a:solidFill>
                  <a:srgbClr val="C30144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N°</a:t>
            </a:r>
            <a:endParaRPr lang="nl-B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2EF4804-58F6-466B-B3B0-F85BC1484165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‹nr.›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DA3195-0422-48EA-ABF7-75B5953621DE}"/>
              </a:ext>
            </a:extLst>
          </p:cNvPr>
          <p:cNvCxnSpPr/>
          <p:nvPr userDrawn="1"/>
        </p:nvCxnSpPr>
        <p:spPr>
          <a:xfrm>
            <a:off x="800486" y="523146"/>
            <a:ext cx="0" cy="2341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FEA81-9A00-46C2-A750-91CE1824BD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87611" y="1403560"/>
            <a:ext cx="1810893" cy="2415875"/>
          </a:xfrm>
          <a:prstGeom prst="rect">
            <a:avLst/>
          </a:prstGeom>
        </p:spPr>
        <p:txBody>
          <a:bodyPr>
            <a:noAutofit/>
          </a:bodyPr>
          <a:lstStyle>
            <a:lvl1pPr marL="0" algn="ctr" defTabSz="415869" rtl="0" eaLnBrk="1" latinLnBrk="0" hangingPunct="1">
              <a:lnSpc>
                <a:spcPct val="150000"/>
              </a:lnSpc>
              <a:spcAft>
                <a:spcPts val="1455"/>
              </a:spcAft>
              <a:defRPr lang="en-US" sz="1092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marR="0" indent="0" algn="ctr" defTabSz="41586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455"/>
              </a:spcAft>
              <a:buClrTx/>
              <a:buSzTx/>
              <a:buFontTx/>
              <a:buNone/>
              <a:tabLst/>
              <a:defRPr lang="en-US" sz="1092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ctr" defTabSz="415869" rtl="0" eaLnBrk="1" latinLnBrk="0" hangingPunct="1">
              <a:lnSpc>
                <a:spcPct val="150000"/>
              </a:lnSpc>
              <a:spcAft>
                <a:spcPts val="1455"/>
              </a:spcAft>
              <a:defRPr lang="en-US" sz="1092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ctr" defTabSz="415869" rtl="0" eaLnBrk="1" latinLnBrk="0" hangingPunct="1">
              <a:lnSpc>
                <a:spcPct val="150000"/>
              </a:lnSpc>
              <a:spcAft>
                <a:spcPts val="1455"/>
              </a:spcAft>
              <a:defRPr lang="en-US" sz="1092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ctr" defTabSz="415869" rtl="0" eaLnBrk="1" latinLnBrk="0" hangingPunct="1">
              <a:lnSpc>
                <a:spcPct val="150000"/>
              </a:lnSpc>
              <a:spcAft>
                <a:spcPts val="1455"/>
              </a:spcAft>
              <a:defRPr lang="nl-BE" sz="1092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sz="1092">
                <a:solidFill>
                  <a:srgbClr val="FFFFFF"/>
                </a:solidFill>
              </a:rPr>
              <a:t>Lorem ipsum </a:t>
            </a:r>
            <a:r>
              <a:rPr lang="en-GB" sz="1092" err="1">
                <a:solidFill>
                  <a:srgbClr val="FFFFFF"/>
                </a:solidFill>
              </a:rPr>
              <a:t>dolor</a:t>
            </a:r>
            <a:r>
              <a:rPr lang="en-GB" sz="1092">
                <a:solidFill>
                  <a:srgbClr val="FFFFFF"/>
                </a:solidFill>
              </a:rPr>
              <a:t> sit </a:t>
            </a:r>
            <a:r>
              <a:rPr lang="en-GB" sz="1092" err="1">
                <a:solidFill>
                  <a:srgbClr val="FFFFFF"/>
                </a:solidFill>
              </a:rPr>
              <a:t>amet</a:t>
            </a:r>
            <a:r>
              <a:rPr lang="en-GB" sz="1092">
                <a:solidFill>
                  <a:srgbClr val="FFFFFF"/>
                </a:solidFill>
              </a:rPr>
              <a:t>, </a:t>
            </a:r>
            <a:r>
              <a:rPr lang="en-GB" sz="1092" err="1">
                <a:solidFill>
                  <a:srgbClr val="FFFFFF"/>
                </a:solidFill>
              </a:rPr>
              <a:t>consectetur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adipiscing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elit</a:t>
            </a:r>
            <a:r>
              <a:rPr lang="en-GB" sz="1092">
                <a:solidFill>
                  <a:srgbClr val="FFFFFF"/>
                </a:solidFill>
              </a:rPr>
              <a:t>. </a:t>
            </a:r>
            <a:r>
              <a:rPr lang="en-GB" sz="1092" err="1">
                <a:solidFill>
                  <a:srgbClr val="FFFFFF"/>
                </a:solidFill>
              </a:rPr>
              <a:t>Sed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elementum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erat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vel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sapien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sodales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tempor</a:t>
            </a:r>
            <a:r>
              <a:rPr lang="en-GB" sz="1092">
                <a:solidFill>
                  <a:srgbClr val="FFFFFF"/>
                </a:solidFill>
              </a:rPr>
              <a:t>. Maecenas </a:t>
            </a:r>
            <a:r>
              <a:rPr lang="en-GB" sz="1092" err="1">
                <a:solidFill>
                  <a:srgbClr val="FFFFFF"/>
                </a:solidFill>
              </a:rPr>
              <a:t>tincidunt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sagittis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nunc</a:t>
            </a:r>
            <a:r>
              <a:rPr lang="en-GB" sz="1092">
                <a:solidFill>
                  <a:srgbClr val="FFFFFF"/>
                </a:solidFill>
              </a:rPr>
              <a:t>, </a:t>
            </a:r>
            <a:r>
              <a:rPr lang="en-GB" sz="1092" err="1">
                <a:solidFill>
                  <a:srgbClr val="FFFFFF"/>
                </a:solidFill>
              </a:rPr>
              <a:t>consequat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consectetur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dolor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aliquam</a:t>
            </a:r>
            <a:r>
              <a:rPr lang="en-GB" sz="1092">
                <a:solidFill>
                  <a:srgbClr val="FFFFFF"/>
                </a:solidFill>
              </a:rPr>
              <a:t> </a:t>
            </a:r>
            <a:r>
              <a:rPr lang="en-GB" sz="1092" err="1">
                <a:solidFill>
                  <a:srgbClr val="FFFFFF"/>
                </a:solidFill>
              </a:rPr>
              <a:t>eu</a:t>
            </a:r>
            <a:r>
              <a:rPr lang="en-GB" sz="1092">
                <a:solidFill>
                  <a:srgbClr val="FFFFFF"/>
                </a:solidFill>
              </a:rPr>
              <a:t>. </a:t>
            </a:r>
            <a:endParaRPr lang="nl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CD6AA5-3720-5E4F-8EFA-A5E9DC611E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811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>
          <p15:clr>
            <a:srgbClr val="FBAE40"/>
          </p15:clr>
        </p15:guide>
        <p15:guide id="2" pos="342">
          <p15:clr>
            <a:srgbClr val="FBAE40"/>
          </p15:clr>
        </p15:guide>
        <p15:guide id="3" pos="541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D_grey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EA581B9-1F42-F54C-8984-E5AC090B51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13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6C8F1E-0CDB-4527-B917-1EDC3E1ADE8E}"/>
              </a:ext>
            </a:extLst>
          </p:cNvPr>
          <p:cNvCxnSpPr>
            <a:cxnSpLocks/>
          </p:cNvCxnSpPr>
          <p:nvPr userDrawn="1"/>
        </p:nvCxnSpPr>
        <p:spPr>
          <a:xfrm>
            <a:off x="480845" y="484726"/>
            <a:ext cx="0" cy="234726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E67D971-1118-45BC-81E6-B226D94F3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9470" y="484726"/>
            <a:ext cx="8209039" cy="3079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nl-BE" sz="1455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nl-B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B341B8-3707-4139-A922-BC2C2AEC566B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FFFFFF"/>
                </a:solidFill>
                <a:latin typeface="Belfius Montserrat Light" panose="00000400000000000000" pitchFamily="50" charset="0"/>
              </a:rPr>
              <a:pPr algn="ctr"/>
              <a:t>‹nr.›</a:t>
            </a:fld>
            <a:endParaRPr lang="nl-BE" sz="910">
              <a:solidFill>
                <a:srgbClr val="FFFFFF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7" name="Picture 6" descr="Icon, rectangle&#10;&#10;Description automatically generated">
            <a:extLst>
              <a:ext uri="{FF2B5EF4-FFF2-40B4-BE49-F238E27FC236}">
                <a16:creationId xmlns:a16="http://schemas.microsoft.com/office/drawing/2014/main" id="{960629D7-99C7-1842-8EA5-631E2E3284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341" y="4775745"/>
            <a:ext cx="192170" cy="1304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8D5CB7-7BBC-824D-9E35-20F0857ACD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" y="361"/>
            <a:ext cx="9143358" cy="514313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0AEDA48-9CA2-6842-A1AA-8DEE0028B658}"/>
              </a:ext>
            </a:extLst>
          </p:cNvPr>
          <p:cNvCxnSpPr>
            <a:cxnSpLocks/>
          </p:cNvCxnSpPr>
          <p:nvPr userDrawn="1"/>
        </p:nvCxnSpPr>
        <p:spPr>
          <a:xfrm>
            <a:off x="484250" y="523146"/>
            <a:ext cx="0" cy="234726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A6C28ACD-C075-CE43-A5B1-25B169CF6E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2876" y="484726"/>
            <a:ext cx="5934588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endParaRPr lang="da-DK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F0A3C2-2BE8-C545-A822-51A5865B1EC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21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>
          <p15:clr>
            <a:srgbClr val="FBAE40"/>
          </p15:clr>
        </p15:guide>
        <p15:guide id="2" pos="342">
          <p15:clr>
            <a:srgbClr val="FBAE40"/>
          </p15:clr>
        </p15:guide>
        <p15:guide id="3" pos="5614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_banner_righ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492C871-7AAE-42FA-BF0A-CA2F5413B3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61011" y="2198"/>
            <a:ext cx="2281932" cy="513910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6C8F1E-0CDB-4527-B917-1EDC3E1ADE8E}"/>
              </a:ext>
            </a:extLst>
          </p:cNvPr>
          <p:cNvCxnSpPr>
            <a:cxnSpLocks/>
          </p:cNvCxnSpPr>
          <p:nvPr userDrawn="1"/>
        </p:nvCxnSpPr>
        <p:spPr>
          <a:xfrm>
            <a:off x="480845" y="523146"/>
            <a:ext cx="0" cy="23472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2EF4804-58F6-466B-B3B0-F85BC1484165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535353"/>
                </a:solidFill>
                <a:latin typeface="Belfius Montserrat Light" panose="00000400000000000000" pitchFamily="50" charset="0"/>
              </a:rPr>
              <a:pPr algn="ctr"/>
              <a:t>‹nr.›</a:t>
            </a:fld>
            <a:endParaRPr lang="nl-BE" sz="910">
              <a:solidFill>
                <a:srgbClr val="535353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4330CC-0E3B-9141-B282-DCF9AD7C4B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42177A7-19BB-A04E-8DE4-1A2191F591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876" y="484726"/>
            <a:ext cx="5934588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endParaRPr lang="da-DK"/>
          </a:p>
        </p:txBody>
      </p:sp>
      <p:sp>
        <p:nvSpPr>
          <p:cNvPr id="10" name="Rounded Rectangle 18">
            <a:extLst>
              <a:ext uri="{FF2B5EF4-FFF2-40B4-BE49-F238E27FC236}">
                <a16:creationId xmlns:a16="http://schemas.microsoft.com/office/drawing/2014/main" id="{A5C48E49-67D0-E54A-A994-F401C9BC6D4B}"/>
              </a:ext>
            </a:extLst>
          </p:cNvPr>
          <p:cNvSpPr/>
          <p:nvPr userDrawn="1"/>
        </p:nvSpPr>
        <p:spPr>
          <a:xfrm>
            <a:off x="484625" y="1194968"/>
            <a:ext cx="2395199" cy="3474354"/>
          </a:xfrm>
          <a:prstGeom prst="roundRect">
            <a:avLst>
              <a:gd name="adj" fmla="val 2821"/>
            </a:avLst>
          </a:prstGeom>
          <a:solidFill>
            <a:srgbClr val="FFFFFF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72"/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6A3CE2C3-B8CD-E84E-88C8-A4AA59BF327D}"/>
              </a:ext>
            </a:extLst>
          </p:cNvPr>
          <p:cNvSpPr/>
          <p:nvPr userDrawn="1"/>
        </p:nvSpPr>
        <p:spPr>
          <a:xfrm>
            <a:off x="3374401" y="1194968"/>
            <a:ext cx="2395199" cy="3474354"/>
          </a:xfrm>
          <a:prstGeom prst="roundRect">
            <a:avLst>
              <a:gd name="adj" fmla="val 2821"/>
            </a:avLst>
          </a:prstGeom>
          <a:solidFill>
            <a:srgbClr val="FFFFFF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72" b="0" i="0">
              <a:latin typeface="Belfius21 Light" pitchFamily="2" charset="77"/>
            </a:endParaRPr>
          </a:p>
        </p:txBody>
      </p:sp>
      <p:sp>
        <p:nvSpPr>
          <p:cNvPr id="17" name="Rounded Rectangle 24">
            <a:extLst>
              <a:ext uri="{FF2B5EF4-FFF2-40B4-BE49-F238E27FC236}">
                <a16:creationId xmlns:a16="http://schemas.microsoft.com/office/drawing/2014/main" id="{0DF8F8F5-E06F-5947-8F61-60491CF2AFF2}"/>
              </a:ext>
            </a:extLst>
          </p:cNvPr>
          <p:cNvSpPr/>
          <p:nvPr userDrawn="1"/>
        </p:nvSpPr>
        <p:spPr>
          <a:xfrm>
            <a:off x="6264177" y="1194968"/>
            <a:ext cx="2395199" cy="3474354"/>
          </a:xfrm>
          <a:prstGeom prst="roundRect">
            <a:avLst>
              <a:gd name="adj" fmla="val 2821"/>
            </a:avLst>
          </a:prstGeom>
          <a:solidFill>
            <a:srgbClr val="FFFFFF">
              <a:alpha val="9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372" b="0" i="0">
              <a:latin typeface="Belfius21 Light" pitchFamily="2" charset="77"/>
            </a:endParaRP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C5BD946-111A-C74E-B493-B75547440A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19609" y="1407927"/>
            <a:ext cx="703662" cy="2187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ctr">
              <a:defRPr lang="da-DK" sz="1092" b="0" i="0" kern="1200" dirty="0">
                <a:solidFill>
                  <a:srgbClr val="C30045"/>
                </a:solidFill>
                <a:latin typeface="Belfius21 Light" pitchFamily="2" charset="77"/>
              </a:defRPr>
            </a:lvl1pPr>
          </a:lstStyle>
          <a:p>
            <a:pPr lvl="0" algn="ctr" defTabSz="415869" rtl="0" eaLnBrk="1" latinLnBrk="0" hangingPunct="1"/>
            <a:r>
              <a:rPr lang="da-DK"/>
              <a:t>Title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EEC6F5ED-8074-4D4F-B676-05DA57605A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20169" y="1407927"/>
            <a:ext cx="703662" cy="2187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ctr">
              <a:defRPr lang="da-DK" sz="1092" kern="1200" dirty="0">
                <a:solidFill>
                  <a:srgbClr val="C30045"/>
                </a:solidFill>
              </a:defRPr>
            </a:lvl1pPr>
          </a:lstStyle>
          <a:p>
            <a:pPr lvl="0" algn="ctr" defTabSz="415869" rtl="0" eaLnBrk="1" latinLnBrk="0" hangingPunct="1"/>
            <a:r>
              <a:rPr lang="da-DK"/>
              <a:t>Title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7D2877B0-A982-B444-95BD-F672D61AE4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9945" y="1407927"/>
            <a:ext cx="703662" cy="2187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algn="ctr">
              <a:defRPr lang="da-DK" sz="1092" b="0" i="0" kern="1200" dirty="0">
                <a:solidFill>
                  <a:srgbClr val="C30045"/>
                </a:solidFill>
                <a:latin typeface="Belfius21 Light" pitchFamily="2" charset="77"/>
              </a:defRPr>
            </a:lvl1pPr>
          </a:lstStyle>
          <a:p>
            <a:pPr lvl="0" algn="ctr" defTabSz="415869" rtl="0" eaLnBrk="1" latinLnBrk="0" hangingPunct="1"/>
            <a:r>
              <a:rPr lang="da-DK"/>
              <a:t>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16A66958-AA4D-E948-99AA-7F5867B3D5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1864" y="1827546"/>
            <a:ext cx="1859149" cy="517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a-DK" sz="910" b="0" i="0" kern="1200" dirty="0">
                <a:solidFill>
                  <a:srgbClr val="535353"/>
                </a:solidFill>
                <a:latin typeface="Belfius21 Light" pitchFamily="2" charset="77"/>
              </a:defRPr>
            </a:lvl1pPr>
          </a:lstStyle>
          <a:p>
            <a:pPr algn="ctr"/>
            <a:r>
              <a:rPr lang="nl-NL" sz="910" err="1">
                <a:solidFill>
                  <a:srgbClr val="535353"/>
                </a:solidFill>
              </a:rPr>
              <a:t>Lorem</a:t>
            </a:r>
            <a:r>
              <a:rPr lang="nl-NL" sz="910">
                <a:solidFill>
                  <a:srgbClr val="535353"/>
                </a:solidFill>
              </a:rPr>
              <a:t> </a:t>
            </a:r>
            <a:r>
              <a:rPr lang="nl-NL" sz="910" err="1">
                <a:solidFill>
                  <a:srgbClr val="535353"/>
                </a:solidFill>
              </a:rPr>
              <a:t>ipsum</a:t>
            </a:r>
            <a:r>
              <a:rPr lang="nl-NL" sz="910">
                <a:solidFill>
                  <a:srgbClr val="535353"/>
                </a:solidFill>
              </a:rPr>
              <a:t> </a:t>
            </a:r>
            <a:br>
              <a:rPr lang="nl-NL" sz="910">
                <a:solidFill>
                  <a:srgbClr val="535353"/>
                </a:solidFill>
              </a:rPr>
            </a:br>
            <a:r>
              <a:rPr lang="nl-NL" sz="910" err="1">
                <a:solidFill>
                  <a:srgbClr val="535353"/>
                </a:solidFill>
              </a:rPr>
              <a:t>dolor</a:t>
            </a:r>
            <a:r>
              <a:rPr lang="nl-NL" sz="910">
                <a:solidFill>
                  <a:srgbClr val="535353"/>
                </a:solidFill>
              </a:rPr>
              <a:t> </a:t>
            </a:r>
            <a:r>
              <a:rPr lang="nl-NL" sz="910" err="1">
                <a:solidFill>
                  <a:srgbClr val="535353"/>
                </a:solidFill>
              </a:rPr>
              <a:t>sit</a:t>
            </a:r>
            <a:r>
              <a:rPr lang="nl-NL" sz="910">
                <a:solidFill>
                  <a:srgbClr val="535353"/>
                </a:solidFill>
              </a:rPr>
              <a:t> </a:t>
            </a:r>
            <a:r>
              <a:rPr lang="nl-NL" sz="910" err="1">
                <a:solidFill>
                  <a:srgbClr val="535353"/>
                </a:solidFill>
              </a:rPr>
              <a:t>amet</a:t>
            </a:r>
            <a:endParaRPr lang="nl-NL" sz="910">
              <a:solidFill>
                <a:srgbClr val="535353"/>
              </a:solidFill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40A1213-AB74-1442-AAD3-CD48083CE3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42425" y="1827546"/>
            <a:ext cx="1859149" cy="517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a-DK" sz="910" b="0" i="0" kern="1200" dirty="0">
                <a:solidFill>
                  <a:srgbClr val="535353"/>
                </a:solidFill>
                <a:latin typeface="Belfius21 Light" pitchFamily="2" charset="77"/>
              </a:defRPr>
            </a:lvl1pPr>
          </a:lstStyle>
          <a:p>
            <a:pPr algn="ctr"/>
            <a:r>
              <a:rPr lang="nl-NL" sz="910" err="1">
                <a:solidFill>
                  <a:srgbClr val="535353"/>
                </a:solidFill>
              </a:rPr>
              <a:t>Lorem</a:t>
            </a:r>
            <a:r>
              <a:rPr lang="nl-NL" sz="910">
                <a:solidFill>
                  <a:srgbClr val="535353"/>
                </a:solidFill>
              </a:rPr>
              <a:t> </a:t>
            </a:r>
            <a:r>
              <a:rPr lang="nl-NL" sz="910" err="1">
                <a:solidFill>
                  <a:srgbClr val="535353"/>
                </a:solidFill>
              </a:rPr>
              <a:t>ipsum</a:t>
            </a:r>
            <a:r>
              <a:rPr lang="nl-NL" sz="910">
                <a:solidFill>
                  <a:srgbClr val="535353"/>
                </a:solidFill>
              </a:rPr>
              <a:t> </a:t>
            </a:r>
            <a:br>
              <a:rPr lang="nl-NL" sz="910">
                <a:solidFill>
                  <a:srgbClr val="535353"/>
                </a:solidFill>
              </a:rPr>
            </a:br>
            <a:r>
              <a:rPr lang="nl-NL" sz="910" err="1">
                <a:solidFill>
                  <a:srgbClr val="535353"/>
                </a:solidFill>
              </a:rPr>
              <a:t>dolor</a:t>
            </a:r>
            <a:r>
              <a:rPr lang="nl-NL" sz="910">
                <a:solidFill>
                  <a:srgbClr val="535353"/>
                </a:solidFill>
              </a:rPr>
              <a:t> </a:t>
            </a:r>
            <a:r>
              <a:rPr lang="nl-NL" sz="910" err="1">
                <a:solidFill>
                  <a:srgbClr val="535353"/>
                </a:solidFill>
              </a:rPr>
              <a:t>sit</a:t>
            </a:r>
            <a:r>
              <a:rPr lang="nl-NL" sz="910">
                <a:solidFill>
                  <a:srgbClr val="535353"/>
                </a:solidFill>
              </a:rPr>
              <a:t> </a:t>
            </a:r>
            <a:r>
              <a:rPr lang="nl-NL" sz="910" err="1">
                <a:solidFill>
                  <a:srgbClr val="535353"/>
                </a:solidFill>
              </a:rPr>
              <a:t>amet</a:t>
            </a:r>
            <a:endParaRPr lang="nl-NL" sz="910">
              <a:solidFill>
                <a:srgbClr val="535353"/>
              </a:solidFill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730F196D-18D7-ED47-8DE7-F0FC798938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42987" y="1827546"/>
            <a:ext cx="1859149" cy="517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a-DK" sz="910" b="0" i="0" kern="1200" dirty="0">
                <a:solidFill>
                  <a:srgbClr val="535353"/>
                </a:solidFill>
                <a:latin typeface="Belfius21 Light" pitchFamily="2" charset="77"/>
              </a:defRPr>
            </a:lvl1pPr>
          </a:lstStyle>
          <a:p>
            <a:pPr algn="ctr"/>
            <a:r>
              <a:rPr lang="nl-NL" sz="910" err="1">
                <a:solidFill>
                  <a:srgbClr val="535353"/>
                </a:solidFill>
              </a:rPr>
              <a:t>Lorem</a:t>
            </a:r>
            <a:r>
              <a:rPr lang="nl-NL" sz="910">
                <a:solidFill>
                  <a:srgbClr val="535353"/>
                </a:solidFill>
              </a:rPr>
              <a:t> </a:t>
            </a:r>
            <a:r>
              <a:rPr lang="nl-NL" sz="910" err="1">
                <a:solidFill>
                  <a:srgbClr val="535353"/>
                </a:solidFill>
              </a:rPr>
              <a:t>ipsum</a:t>
            </a:r>
            <a:r>
              <a:rPr lang="nl-NL" sz="910">
                <a:solidFill>
                  <a:srgbClr val="535353"/>
                </a:solidFill>
              </a:rPr>
              <a:t> </a:t>
            </a:r>
            <a:br>
              <a:rPr lang="nl-NL" sz="910">
                <a:solidFill>
                  <a:srgbClr val="535353"/>
                </a:solidFill>
              </a:rPr>
            </a:br>
            <a:r>
              <a:rPr lang="nl-NL" sz="910" err="1">
                <a:solidFill>
                  <a:srgbClr val="535353"/>
                </a:solidFill>
              </a:rPr>
              <a:t>dolor</a:t>
            </a:r>
            <a:r>
              <a:rPr lang="nl-NL" sz="910">
                <a:solidFill>
                  <a:srgbClr val="535353"/>
                </a:solidFill>
              </a:rPr>
              <a:t> </a:t>
            </a:r>
            <a:r>
              <a:rPr lang="nl-NL" sz="910" err="1">
                <a:solidFill>
                  <a:srgbClr val="535353"/>
                </a:solidFill>
              </a:rPr>
              <a:t>sit</a:t>
            </a:r>
            <a:r>
              <a:rPr lang="nl-NL" sz="910">
                <a:solidFill>
                  <a:srgbClr val="535353"/>
                </a:solidFill>
              </a:rPr>
              <a:t> </a:t>
            </a:r>
            <a:r>
              <a:rPr lang="nl-NL" sz="910" err="1">
                <a:solidFill>
                  <a:srgbClr val="535353"/>
                </a:solidFill>
              </a:rPr>
              <a:t>amet</a:t>
            </a:r>
            <a:endParaRPr lang="nl-NL" sz="910">
              <a:solidFill>
                <a:srgbClr val="5353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382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>
          <p15:clr>
            <a:srgbClr val="FBAE40"/>
          </p15:clr>
        </p15:guide>
        <p15:guide id="2" pos="342">
          <p15:clr>
            <a:srgbClr val="FBAE40"/>
          </p15:clr>
        </p15:guide>
        <p15:guide id="3" pos="541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_fig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C869932-F864-AD45-8F03-A9A9B70B44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" y="0"/>
            <a:ext cx="2283885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FE61BD-1848-4289-8E44-EFE206B84DE1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FFFFFF"/>
                </a:solidFill>
                <a:latin typeface="Belfius Montserrat Light" panose="00000400000000000000" pitchFamily="50" charset="0"/>
              </a:rPr>
              <a:pPr algn="ctr"/>
              <a:t>‹nr.›</a:t>
            </a:fld>
            <a:endParaRPr lang="nl-BE" sz="910">
              <a:solidFill>
                <a:srgbClr val="FFFFFF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882B58-7DD7-914A-8860-133AEE9BD9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F76B344-A8BB-EA4A-821C-DA6BB486B2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969" y="2439342"/>
            <a:ext cx="1812079" cy="287637"/>
          </a:xfrm>
          <a:prstGeom prst="rect">
            <a:avLst/>
          </a:prstGeom>
        </p:spPr>
        <p:txBody>
          <a:bodyPr anchor="ctr" anchorCtr="0"/>
          <a:lstStyle>
            <a:lvl1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r" defTabSz="415869" rtl="0" eaLnBrk="1" latinLnBrk="0" hangingPunct="1">
              <a:defRPr lang="nl-BE" sz="1455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Key figures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6329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D67D0B-2FD6-A34E-BB7E-A7472E608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" y="361"/>
            <a:ext cx="9143358" cy="5143139"/>
          </a:xfrm>
          <a:prstGeom prst="rect">
            <a:avLst/>
          </a:prstGeom>
        </p:spPr>
      </p:pic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63BDD84A-4F51-4E37-A296-3D8417FD9E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4082" y="2382246"/>
            <a:ext cx="5024429" cy="407547"/>
          </a:xfrm>
          <a:prstGeom prst="rect">
            <a:avLst/>
          </a:prstGeom>
          <a:ln w="25400">
            <a:miter lim="400000"/>
          </a:ln>
        </p:spPr>
        <p:txBody>
          <a:bodyPr wrap="square" lIns="58898" tIns="58898" rIns="58898" bIns="58898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lang="en-GB" sz="2274" b="0" i="0" kern="1200" dirty="0">
                <a:solidFill>
                  <a:srgbClr val="C30144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lvl="0" algn="r" defTabSz="415869" eaLnBrk="1" hangingPunct="1"/>
            <a:r>
              <a:rPr lang="nl-BE"/>
              <a:t>This is the title of the presentation</a:t>
            </a:r>
            <a:endParaRPr lang="en-GB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554F7C5E-8E0A-45AB-A519-B020AB8019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4082" y="2966756"/>
            <a:ext cx="5024429" cy="407547"/>
          </a:xfrm>
          <a:prstGeom prst="rect">
            <a:avLst/>
          </a:prstGeom>
          <a:ln w="25400">
            <a:miter lim="400000"/>
          </a:ln>
        </p:spPr>
        <p:txBody>
          <a:bodyPr wrap="square" lIns="58898" tIns="58898" rIns="58898" bIns="58898" anchor="ctr">
            <a:noAutofit/>
          </a:bodyPr>
          <a:lstStyle>
            <a:lvl1pPr marL="0" algn="r" defTabSz="415869" rtl="0" eaLnBrk="1" latinLnBrk="0" hangingPunct="1">
              <a:defRPr lang="en-GB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algn="r">
              <a:defRPr lang="nl-NL" sz="819" kern="1200" smtClean="0">
                <a:solidFill>
                  <a:schemeClr val="tx1"/>
                </a:solidFill>
              </a:defRPr>
            </a:lvl2pPr>
            <a:lvl3pPr algn="r">
              <a:defRPr lang="nl-NL" sz="819" kern="1200" smtClean="0">
                <a:solidFill>
                  <a:schemeClr val="tx1"/>
                </a:solidFill>
              </a:defRPr>
            </a:lvl3pPr>
            <a:lvl4pPr algn="r">
              <a:defRPr lang="nl-NL" sz="819" kern="1200" smtClean="0">
                <a:solidFill>
                  <a:schemeClr val="tx1"/>
                </a:solidFill>
              </a:defRPr>
            </a:lvl4pPr>
            <a:lvl5pPr algn="r">
              <a:defRPr lang="en-GB" sz="819" kern="1200">
                <a:solidFill>
                  <a:schemeClr val="tx1"/>
                </a:solidFill>
              </a:defRPr>
            </a:lvl5pPr>
          </a:lstStyle>
          <a:p>
            <a:pPr lvl="0" algn="r" defTabSz="457179" rtl="0" eaLnBrk="1" latinLnBrk="0" hangingPunct="0"/>
            <a:r>
              <a:rPr lang="en-GB"/>
              <a:t>This is the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1443F-CC45-457C-9FBB-BAFDB2747E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4082" y="4258572"/>
            <a:ext cx="5024429" cy="2779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algn="r" defTabSz="415869" rtl="0" eaLnBrk="1" latinLnBrk="0" hangingPunct="1">
              <a:defRPr lang="en-US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BE"/>
              <a:t>Date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76CF3B-1ED5-2A41-A0BE-946A13630C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21" y="239856"/>
            <a:ext cx="602038" cy="180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A82F19-FE7D-0A49-8644-5045419038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F54CF501-5FDF-1E42-9757-AF028DECE176}"/>
              </a:ext>
            </a:extLst>
          </p:cNvPr>
          <p:cNvSpPr txBox="1">
            <a:spLocks/>
          </p:cNvSpPr>
          <p:nvPr userDrawn="1"/>
        </p:nvSpPr>
        <p:spPr>
          <a:xfrm>
            <a:off x="7398834" y="429433"/>
            <a:ext cx="1499126" cy="320205"/>
          </a:xfrm>
          <a:prstGeom prst="rect">
            <a:avLst/>
          </a:prstGeom>
        </p:spPr>
        <p:txBody>
          <a:bodyPr vert="horz" lIns="41587" tIns="20793" rIns="41587" bIns="20793" rtlCol="0" anchor="ctr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None/>
              <a:defRPr lang="en-US" sz="2800" kern="1200" baseline="0">
                <a:solidFill>
                  <a:schemeClr val="accent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361950" indent="-215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8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2pPr>
            <a:lvl3pPr marL="542925" indent="-1317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6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3pPr>
            <a:lvl4pPr marL="714375" indent="-1270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4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4pPr>
            <a:lvl5pPr marL="1076325" indent="-1317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nl-BE" sz="1200" kern="1200" dirty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73" b="0" i="0">
                <a:solidFill>
                  <a:srgbClr val="C30144"/>
                </a:solidFill>
                <a:latin typeface="Belfius21 Light" pitchFamily="2" charset="77"/>
              </a:rPr>
              <a:t>Note</a:t>
            </a:r>
            <a:br>
              <a:rPr lang="fr-FR" sz="1273" b="0" i="0">
                <a:solidFill>
                  <a:srgbClr val="C30144"/>
                </a:solidFill>
                <a:latin typeface="Belfius21 Light" pitchFamily="2" charset="77"/>
              </a:rPr>
            </a:br>
            <a:r>
              <a:rPr lang="fr-FR" sz="1273" b="0" i="0">
                <a:solidFill>
                  <a:srgbClr val="C30144"/>
                </a:solidFill>
                <a:latin typeface="Belfius21 Light" pitchFamily="2" charset="77"/>
              </a:rPr>
              <a:t>Comité de</a:t>
            </a:r>
            <a:br>
              <a:rPr lang="fr-FR" sz="1273" b="0" i="0">
                <a:solidFill>
                  <a:srgbClr val="C30144"/>
                </a:solidFill>
                <a:latin typeface="Belfius21 Light" pitchFamily="2" charset="77"/>
              </a:rPr>
            </a:br>
            <a:r>
              <a:rPr lang="fr-FR" sz="1273" b="0" i="0">
                <a:solidFill>
                  <a:srgbClr val="C30144"/>
                </a:solidFill>
                <a:latin typeface="Belfius21 Light" pitchFamily="2" charset="77"/>
              </a:rPr>
              <a:t>Direction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31EC358-E80F-6C47-BBCC-D852C09AAA1A}"/>
              </a:ext>
            </a:extLst>
          </p:cNvPr>
          <p:cNvCxnSpPr>
            <a:cxnSpLocks/>
          </p:cNvCxnSpPr>
          <p:nvPr userDrawn="1"/>
        </p:nvCxnSpPr>
        <p:spPr>
          <a:xfrm flipH="1">
            <a:off x="8123572" y="973714"/>
            <a:ext cx="720000" cy="0"/>
          </a:xfrm>
          <a:prstGeom prst="line">
            <a:avLst/>
          </a:prstGeom>
          <a:ln w="9525">
            <a:solidFill>
              <a:srgbClr val="C30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21BB93DB-229A-D94B-941C-7F52CD164BBD}"/>
              </a:ext>
            </a:extLst>
          </p:cNvPr>
          <p:cNvSpPr txBox="1">
            <a:spLocks/>
          </p:cNvSpPr>
          <p:nvPr userDrawn="1"/>
        </p:nvSpPr>
        <p:spPr>
          <a:xfrm>
            <a:off x="7981406" y="1085007"/>
            <a:ext cx="912350" cy="89606"/>
          </a:xfrm>
          <a:prstGeom prst="rect">
            <a:avLst/>
          </a:prstGeom>
        </p:spPr>
        <p:txBody>
          <a:bodyPr vert="horz" lIns="41587" tIns="20793" rIns="41587" bIns="20793" rtlCol="0" anchor="ctr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None/>
              <a:defRPr lang="en-US" sz="2800" kern="1200" baseline="0">
                <a:solidFill>
                  <a:schemeClr val="accent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361950" indent="-215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8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2pPr>
            <a:lvl3pPr marL="542925" indent="-1317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6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3pPr>
            <a:lvl4pPr marL="714375" indent="-1270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4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4pPr>
            <a:lvl5pPr marL="1076325" indent="-1317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nl-BE" sz="1200" kern="1200" dirty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819" b="0" i="0">
                <a:solidFill>
                  <a:srgbClr val="C30045"/>
                </a:solidFill>
                <a:latin typeface="Belfius21 Light" pitchFamily="2" charset="77"/>
              </a:rPr>
              <a:t>Information</a:t>
            </a:r>
          </a:p>
        </p:txBody>
      </p:sp>
    </p:spTree>
    <p:extLst>
      <p:ext uri="{BB962C8B-B14F-4D97-AF65-F5344CB8AC3E}">
        <p14:creationId xmlns:p14="http://schemas.microsoft.com/office/powerpoint/2010/main" val="2789039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y_banner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AE12D5B-69FA-DD4A-812D-DC60B2CD53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" y="0"/>
            <a:ext cx="2283885" cy="51435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6C8F1E-0CDB-4527-B917-1EDC3E1ADE8E}"/>
              </a:ext>
            </a:extLst>
          </p:cNvPr>
          <p:cNvCxnSpPr>
            <a:cxnSpLocks/>
          </p:cNvCxnSpPr>
          <p:nvPr userDrawn="1"/>
        </p:nvCxnSpPr>
        <p:spPr>
          <a:xfrm>
            <a:off x="2768286" y="523146"/>
            <a:ext cx="0" cy="23472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E67D971-1118-45BC-81E6-B226D94F3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76912" y="484726"/>
            <a:ext cx="5934588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>
              <a:defRPr lang="nl-BE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9AE5C0-3750-408A-91AA-A633CD93C0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3702" y="2439342"/>
            <a:ext cx="1547346" cy="287637"/>
          </a:xfrm>
          <a:prstGeom prst="rect">
            <a:avLst/>
          </a:prstGeom>
        </p:spPr>
        <p:txBody>
          <a:bodyPr anchor="ctr" anchorCtr="0"/>
          <a:lstStyle>
            <a:lvl1pPr marL="0" algn="r" defTabSz="415869" rtl="0" eaLnBrk="1" latinLnBrk="0" hangingPunct="1">
              <a:defRPr lang="en-US" sz="1455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r" defTabSz="415869" rtl="0" eaLnBrk="1" latinLnBrk="0" hangingPunct="1">
              <a:defRPr lang="nl-BE" sz="1455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Lorem ipsum</a:t>
            </a:r>
            <a:endParaRPr lang="nl-B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5183CE-D5DD-41FE-81F6-34CFB125D136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smtClean="0">
                <a:solidFill>
                  <a:srgbClr val="FFFFFF"/>
                </a:solidFill>
                <a:latin typeface="Belfius Montserrat Light" panose="00000400000000000000" pitchFamily="50" charset="0"/>
              </a:rPr>
              <a:pPr algn="ctr"/>
              <a:t>‹nr.›</a:t>
            </a:fld>
            <a:endParaRPr lang="nl-BE" sz="910">
              <a:solidFill>
                <a:srgbClr val="FFFFFF"/>
              </a:solidFill>
              <a:latin typeface="Belfius Montserrat Light" panose="00000400000000000000" pitchFamily="5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D98750-6381-9A40-9EDA-9099591D6A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88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>
          <p15:clr>
            <a:srgbClr val="FBAE40"/>
          </p15:clr>
        </p15:guide>
        <p15:guide id="2" pos="342">
          <p15:clr>
            <a:srgbClr val="FBAE40"/>
          </p15:clr>
        </p15:guide>
        <p15:guide id="3" pos="5614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6C8F1E-0CDB-4527-B917-1EDC3E1ADE8E}"/>
              </a:ext>
            </a:extLst>
          </p:cNvPr>
          <p:cNvCxnSpPr>
            <a:cxnSpLocks/>
          </p:cNvCxnSpPr>
          <p:nvPr userDrawn="1"/>
        </p:nvCxnSpPr>
        <p:spPr>
          <a:xfrm>
            <a:off x="480845" y="523146"/>
            <a:ext cx="0" cy="234726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2EF4804-58F6-466B-B3B0-F85BC1484165}"/>
              </a:ext>
            </a:extLst>
          </p:cNvPr>
          <p:cNvSpPr txBox="1"/>
          <p:nvPr userDrawn="1"/>
        </p:nvSpPr>
        <p:spPr>
          <a:xfrm>
            <a:off x="111343" y="4756306"/>
            <a:ext cx="316018" cy="206108"/>
          </a:xfrm>
          <a:prstGeom prst="rect">
            <a:avLst/>
          </a:prstGeom>
          <a:noFill/>
        </p:spPr>
        <p:txBody>
          <a:bodyPr wrap="square" lIns="32746" tIns="32746" rIns="32746" bIns="32746" rtlCol="0">
            <a:noAutofit/>
          </a:bodyPr>
          <a:lstStyle/>
          <a:p>
            <a:pPr algn="ctr"/>
            <a:fld id="{4373FC93-DF7F-4E8A-8ABF-BD5EB5B05BE5}" type="slidenum">
              <a:rPr lang="nl-BE" sz="910" b="0" i="0" smtClean="0">
                <a:solidFill>
                  <a:srgbClr val="535353"/>
                </a:solidFill>
                <a:latin typeface="Belfius21 Light" pitchFamily="2" charset="77"/>
              </a:rPr>
              <a:pPr algn="ctr"/>
              <a:t>‹nr.›</a:t>
            </a:fld>
            <a:endParaRPr lang="nl-BE" sz="910" b="0" i="0">
              <a:solidFill>
                <a:srgbClr val="535353"/>
              </a:solidFill>
              <a:latin typeface="Belfius21 Light" pitchFamily="2" charset="77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2A23161-D218-4D72-981C-171577E841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0845" y="1119929"/>
            <a:ext cx="8430656" cy="7227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1092" b="0" i="0" kern="1200" dirty="0" smtClean="0">
                <a:solidFill>
                  <a:srgbClr val="C30045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1092" b="0" i="0" kern="1200" dirty="0" smtClean="0">
                <a:solidFill>
                  <a:srgbClr val="C30045"/>
                </a:solidFill>
                <a:latin typeface="Belfius21 Light" pitchFamily="2" charset="77"/>
                <a:ea typeface="+mn-ea"/>
                <a:cs typeface="+mn-cs"/>
              </a:defRPr>
            </a:lvl2pPr>
            <a:lvl3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3pPr>
            <a:lvl4pPr>
              <a:defRPr lang="en-US" sz="1092" kern="1200" dirty="0" smtClean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4pPr>
            <a:lvl5pPr>
              <a:defRPr lang="nl-BE" sz="1092" kern="1200" dirty="0">
                <a:solidFill>
                  <a:srgbClr val="C30045"/>
                </a:solidFill>
                <a:latin typeface="Montserrat Light" pitchFamily="2" charset="77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nl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1C04C42-74ED-CD44-BD87-E7E973B805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0CF1D16-C80F-7043-8831-FF0B8AA073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2876" y="484726"/>
            <a:ext cx="5934588" cy="30794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marR="0" lvl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err="1"/>
              <a:t>Lorem</a:t>
            </a:r>
            <a:r>
              <a:rPr lang="da-DK"/>
              <a:t> </a:t>
            </a:r>
            <a:r>
              <a:rPr lang="da-DK" err="1"/>
              <a:t>ipsum</a:t>
            </a:r>
            <a:r>
              <a:rPr lang="da-DK"/>
              <a:t> </a:t>
            </a:r>
            <a:r>
              <a:rPr lang="da-DK" err="1"/>
              <a:t>dolor</a:t>
            </a:r>
            <a:r>
              <a:rPr lang="da-DK"/>
              <a:t> sit </a:t>
            </a:r>
            <a:r>
              <a:rPr lang="da-DK" err="1"/>
              <a:t>amet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415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6">
          <p15:clr>
            <a:srgbClr val="FBAE40"/>
          </p15:clr>
        </p15:guide>
        <p15:guide id="2" pos="342">
          <p15:clr>
            <a:srgbClr val="FBAE40"/>
          </p15:clr>
        </p15:guide>
        <p15:guide id="3" pos="5614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9AF0A-F58F-7F4B-BBFA-9A9283A34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" y="361"/>
            <a:ext cx="9143358" cy="51431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085427-F18C-5540-A163-7DC538EFB3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2084" y="4771711"/>
            <a:ext cx="192171" cy="1345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E98005-1936-8C47-BF17-1DFD4DA435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21" y="4725379"/>
            <a:ext cx="602038" cy="180137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6D0A9E3-E243-9E4E-ADFA-99CA34503C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9825" y="2382395"/>
            <a:ext cx="3618808" cy="4319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 marL="0" marR="0" indent="0" algn="ctr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a-DK" sz="2270" b="0" i="0" kern="1200" dirty="0">
                <a:solidFill>
                  <a:srgbClr val="FFFFFF"/>
                </a:solidFill>
                <a:latin typeface="Belfius21 Light" pitchFamily="2" charset="77"/>
              </a:defRPr>
            </a:lvl1pPr>
          </a:lstStyle>
          <a:p>
            <a:pPr marL="0" marR="0" lvl="0" indent="0" algn="ctr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7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</a:t>
            </a:r>
            <a:r>
              <a:rPr kumimoji="0" lang="nl-NL" sz="2274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nl-NL" sz="2274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you</a:t>
            </a:r>
            <a:endParaRPr kumimoji="0" lang="nl-NL" sz="2274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860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78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DD67D0B-2FD6-A34E-BB7E-A7472E608B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" y="0"/>
            <a:ext cx="9143358" cy="5143139"/>
          </a:xfrm>
          <a:prstGeom prst="rect">
            <a:avLst/>
          </a:prstGeom>
        </p:spPr>
      </p:pic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63BDD84A-4F51-4E37-A296-3D8417FD9E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4082" y="2382246"/>
            <a:ext cx="5024429" cy="407547"/>
          </a:xfrm>
          <a:prstGeom prst="rect">
            <a:avLst/>
          </a:prstGeom>
          <a:ln w="25400">
            <a:miter lim="400000"/>
          </a:ln>
        </p:spPr>
        <p:txBody>
          <a:bodyPr wrap="square" lIns="58898" tIns="58898" rIns="58898" bIns="58898" anchor="ctr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lang="en-GB" sz="2274" b="0" i="0" kern="1200" dirty="0">
                <a:solidFill>
                  <a:srgbClr val="C30144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marL="0" lvl="0" algn="r" defTabSz="415869" eaLnBrk="1" hangingPunct="1"/>
            <a:r>
              <a:rPr lang="nl-BE"/>
              <a:t>This is the title of the presentation</a:t>
            </a:r>
            <a:endParaRPr lang="en-GB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554F7C5E-8E0A-45AB-A519-B020AB8019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4082" y="2966756"/>
            <a:ext cx="5024429" cy="407547"/>
          </a:xfrm>
          <a:prstGeom prst="rect">
            <a:avLst/>
          </a:prstGeom>
          <a:ln w="25400">
            <a:miter lim="400000"/>
          </a:ln>
        </p:spPr>
        <p:txBody>
          <a:bodyPr wrap="square" lIns="58898" tIns="58898" rIns="58898" bIns="58898" anchor="ctr">
            <a:noAutofit/>
          </a:bodyPr>
          <a:lstStyle>
            <a:lvl1pPr marL="0" algn="r" defTabSz="415869" rtl="0" eaLnBrk="1" latinLnBrk="0" hangingPunct="1">
              <a:defRPr lang="en-GB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algn="r">
              <a:defRPr lang="nl-NL" sz="819" kern="1200" smtClean="0">
                <a:solidFill>
                  <a:schemeClr val="tx1"/>
                </a:solidFill>
              </a:defRPr>
            </a:lvl2pPr>
            <a:lvl3pPr algn="r">
              <a:defRPr lang="nl-NL" sz="819" kern="1200" smtClean="0">
                <a:solidFill>
                  <a:schemeClr val="tx1"/>
                </a:solidFill>
              </a:defRPr>
            </a:lvl3pPr>
            <a:lvl4pPr algn="r">
              <a:defRPr lang="nl-NL" sz="819" kern="1200" smtClean="0">
                <a:solidFill>
                  <a:schemeClr val="tx1"/>
                </a:solidFill>
              </a:defRPr>
            </a:lvl4pPr>
            <a:lvl5pPr algn="r">
              <a:defRPr lang="en-GB" sz="819" kern="1200">
                <a:solidFill>
                  <a:schemeClr val="tx1"/>
                </a:solidFill>
              </a:defRPr>
            </a:lvl5pPr>
          </a:lstStyle>
          <a:p>
            <a:pPr lvl="0" algn="r" defTabSz="457179" rtl="0" eaLnBrk="1" latinLnBrk="0" hangingPunct="0"/>
            <a:r>
              <a:rPr lang="en-GB"/>
              <a:t>This is the subtitle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1443F-CC45-457C-9FBB-BAFDB2747E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4082" y="4258572"/>
            <a:ext cx="5024429" cy="277968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algn="r" defTabSz="415869" rtl="0" eaLnBrk="1" latinLnBrk="0" hangingPunct="1">
              <a:defRPr lang="en-US" sz="1455" b="0" i="0" kern="1200" dirty="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fr-BE"/>
              <a:t>Date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76CF3B-1ED5-2A41-A0BE-946A13630C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021" y="239856"/>
            <a:ext cx="602038" cy="180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A82F19-FE7D-0A49-8644-5045419038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864CA480-4D23-B947-B06A-3BD128E855E0}"/>
              </a:ext>
            </a:extLst>
          </p:cNvPr>
          <p:cNvSpPr txBox="1">
            <a:spLocks/>
          </p:cNvSpPr>
          <p:nvPr userDrawn="1"/>
        </p:nvSpPr>
        <p:spPr>
          <a:xfrm>
            <a:off x="7398834" y="429433"/>
            <a:ext cx="1499126" cy="320205"/>
          </a:xfrm>
          <a:prstGeom prst="rect">
            <a:avLst/>
          </a:prstGeom>
        </p:spPr>
        <p:txBody>
          <a:bodyPr vert="horz" lIns="41587" tIns="20793" rIns="41587" bIns="20793" rtlCol="0" anchor="ctr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None/>
              <a:defRPr lang="en-US" sz="2800" kern="1200" baseline="0">
                <a:solidFill>
                  <a:schemeClr val="accent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361950" indent="-215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8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2pPr>
            <a:lvl3pPr marL="542925" indent="-1317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6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3pPr>
            <a:lvl4pPr marL="714375" indent="-1270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4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4pPr>
            <a:lvl5pPr marL="1076325" indent="-1317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nl-BE" sz="1200" kern="1200" dirty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73" b="0" i="0">
                <a:solidFill>
                  <a:srgbClr val="C30144"/>
                </a:solidFill>
                <a:latin typeface="Belfius21 Light" pitchFamily="2" charset="77"/>
              </a:rPr>
              <a:t>Note</a:t>
            </a:r>
            <a:br>
              <a:rPr lang="fr-FR" sz="1273" b="0" i="0">
                <a:solidFill>
                  <a:srgbClr val="C30144"/>
                </a:solidFill>
                <a:latin typeface="Belfius21 Light" pitchFamily="2" charset="77"/>
              </a:rPr>
            </a:br>
            <a:r>
              <a:rPr lang="fr-FR" sz="1273" b="0" i="0">
                <a:solidFill>
                  <a:srgbClr val="C30144"/>
                </a:solidFill>
                <a:latin typeface="Belfius21 Light" pitchFamily="2" charset="77"/>
              </a:rPr>
              <a:t>Comité de</a:t>
            </a:r>
            <a:br>
              <a:rPr lang="fr-FR" sz="1273" b="0" i="0">
                <a:solidFill>
                  <a:srgbClr val="C30144"/>
                </a:solidFill>
                <a:latin typeface="Belfius21 Light" pitchFamily="2" charset="77"/>
              </a:rPr>
            </a:br>
            <a:r>
              <a:rPr lang="fr-FR" sz="1273" b="0" i="0">
                <a:solidFill>
                  <a:srgbClr val="C30144"/>
                </a:solidFill>
                <a:latin typeface="Belfius21 Light" pitchFamily="2" charset="77"/>
              </a:rPr>
              <a:t>Direction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DA289B-8A4B-064D-A913-17051FA43492}"/>
              </a:ext>
            </a:extLst>
          </p:cNvPr>
          <p:cNvCxnSpPr>
            <a:cxnSpLocks/>
          </p:cNvCxnSpPr>
          <p:nvPr userDrawn="1"/>
        </p:nvCxnSpPr>
        <p:spPr>
          <a:xfrm flipH="1">
            <a:off x="8123572" y="973714"/>
            <a:ext cx="720000" cy="0"/>
          </a:xfrm>
          <a:prstGeom prst="line">
            <a:avLst/>
          </a:prstGeom>
          <a:ln w="9525">
            <a:solidFill>
              <a:srgbClr val="C301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F39A74EF-E6F3-364B-B84C-42F867F58D49}"/>
              </a:ext>
            </a:extLst>
          </p:cNvPr>
          <p:cNvSpPr txBox="1">
            <a:spLocks/>
          </p:cNvSpPr>
          <p:nvPr userDrawn="1"/>
        </p:nvSpPr>
        <p:spPr>
          <a:xfrm>
            <a:off x="7760492" y="1073718"/>
            <a:ext cx="1133264" cy="111303"/>
          </a:xfrm>
          <a:prstGeom prst="rect">
            <a:avLst/>
          </a:prstGeom>
        </p:spPr>
        <p:txBody>
          <a:bodyPr vert="horz" lIns="41587" tIns="20793" rIns="41587" bIns="20793" rtlCol="0" anchor="ctr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None/>
              <a:defRPr lang="en-US" sz="2800" kern="1200" baseline="0">
                <a:solidFill>
                  <a:schemeClr val="accent1"/>
                </a:solidFill>
                <a:latin typeface="Arial"/>
                <a:ea typeface="ＭＳ Ｐゴシック" charset="-128"/>
                <a:cs typeface="ＭＳ Ｐゴシック" charset="-128"/>
              </a:defRPr>
            </a:lvl1pPr>
            <a:lvl2pPr marL="361950" indent="-2159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8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2pPr>
            <a:lvl3pPr marL="542925" indent="-1317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6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3pPr>
            <a:lvl4pPr marL="714375" indent="-127000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en-US" sz="1400" kern="1200" dirty="0" smtClean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4pPr>
            <a:lvl5pPr marL="1076325" indent="-131763" algn="l" defTabSz="4572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Tx/>
              <a:buBlip>
                <a:blip r:embed="rId5"/>
              </a:buBlip>
              <a:defRPr lang="nl-BE" sz="1200" kern="1200" dirty="0">
                <a:solidFill>
                  <a:srgbClr val="51626F"/>
                </a:solidFill>
                <a:latin typeface="Arial"/>
                <a:ea typeface="ＭＳ Ｐゴシック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819" b="0" i="0">
                <a:solidFill>
                  <a:srgbClr val="C30045"/>
                </a:solidFill>
                <a:latin typeface="Belfius21 Light" pitchFamily="2" charset="77"/>
              </a:rPr>
              <a:t>Learning &amp; sharing</a:t>
            </a:r>
          </a:p>
        </p:txBody>
      </p:sp>
    </p:spTree>
    <p:extLst>
      <p:ext uri="{BB962C8B-B14F-4D97-AF65-F5344CB8AC3E}">
        <p14:creationId xmlns:p14="http://schemas.microsoft.com/office/powerpoint/2010/main" val="707749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_of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98CFE1-A2E3-364B-AA15-52149E3D43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" y="0"/>
            <a:ext cx="2283885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EC1D95-3B0D-F84F-B7F9-38E56C2A4D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ACB09B6-69E6-1246-82AD-DA51F2FFF6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969" y="2439342"/>
            <a:ext cx="1812079" cy="287637"/>
          </a:xfrm>
          <a:prstGeom prst="rect">
            <a:avLst/>
          </a:prstGeom>
        </p:spPr>
        <p:txBody>
          <a:bodyPr anchor="ctr" anchorCtr="0"/>
          <a:lstStyle>
            <a:lvl1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r" defTabSz="415869" rtl="0" eaLnBrk="1" latinLnBrk="0" hangingPunct="1">
              <a:defRPr lang="nl-BE" sz="1455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Table of contents</a:t>
            </a:r>
            <a:endParaRPr lang="nl-B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A38DCB-1E45-7B41-A3CE-235C37794305}"/>
              </a:ext>
            </a:extLst>
          </p:cNvPr>
          <p:cNvCxnSpPr>
            <a:cxnSpLocks/>
          </p:cNvCxnSpPr>
          <p:nvPr userDrawn="1"/>
        </p:nvCxnSpPr>
        <p:spPr>
          <a:xfrm>
            <a:off x="3096240" y="1684699"/>
            <a:ext cx="0" cy="1778609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2ADE8384-746F-B84F-BD3F-BA9B86EB75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2205" y="1672948"/>
            <a:ext cx="244329" cy="1972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en-GB" sz="1092" kern="1200" dirty="0" smtClean="0">
                <a:solidFill>
                  <a:schemeClr val="tx1"/>
                </a:solidFill>
                <a:latin typeface="Belfius Montserrat Medium" panose="00000600000000000000" pitchFamily="50" charset="0"/>
              </a:defRPr>
            </a:lvl1pPr>
            <a:lvl2pPr>
              <a:defRPr lang="en-GB" sz="819" kern="1200" dirty="0" smtClean="0">
                <a:solidFill>
                  <a:schemeClr val="tx1"/>
                </a:solidFill>
              </a:defRPr>
            </a:lvl2pPr>
            <a:lvl3pPr>
              <a:defRPr lang="en-GB" sz="819" kern="1200" dirty="0" smtClean="0">
                <a:solidFill>
                  <a:schemeClr val="tx1"/>
                </a:solidFill>
              </a:defRPr>
            </a:lvl3pPr>
            <a:lvl4pPr>
              <a:defRPr lang="en-GB" sz="819" kern="1200" dirty="0" smtClean="0">
                <a:solidFill>
                  <a:schemeClr val="tx1"/>
                </a:solidFill>
              </a:defRPr>
            </a:lvl4pPr>
            <a:lvl5pPr>
              <a:defRPr lang="en-BE" sz="819" kern="1200" dirty="0">
                <a:solidFill>
                  <a:schemeClr val="tx1"/>
                </a:solidFill>
              </a:defRPr>
            </a:lvl5pPr>
          </a:lstStyle>
          <a:p>
            <a:pPr lvl="0" algn="r" defTabSz="415869" rtl="0" eaLnBrk="1" latinLnBrk="0" hangingPunct="1">
              <a:spcAft>
                <a:spcPts val="1182"/>
              </a:spcAft>
            </a:pPr>
            <a:r>
              <a:rPr lang="en-GB"/>
              <a:t>1</a:t>
            </a:r>
          </a:p>
          <a:p>
            <a:pPr lvl="0" algn="r" defTabSz="415869" rtl="0" eaLnBrk="1" latinLnBrk="0" hangingPunct="1">
              <a:spcAft>
                <a:spcPts val="1182"/>
              </a:spcAft>
            </a:pPr>
            <a:r>
              <a:rPr lang="en-GB"/>
              <a:t>2</a:t>
            </a:r>
          </a:p>
          <a:p>
            <a:pPr lvl="0" algn="r" defTabSz="415869" rtl="0" eaLnBrk="1" latinLnBrk="0" hangingPunct="1">
              <a:spcAft>
                <a:spcPts val="1182"/>
              </a:spcAft>
            </a:pPr>
            <a:r>
              <a:rPr lang="en-GB"/>
              <a:t>3</a:t>
            </a:r>
          </a:p>
          <a:p>
            <a:pPr lvl="0" algn="r" defTabSz="415869" rtl="0" eaLnBrk="1" latinLnBrk="0" hangingPunct="1">
              <a:spcAft>
                <a:spcPts val="1182"/>
              </a:spcAft>
            </a:pPr>
            <a:r>
              <a:rPr lang="en-GB"/>
              <a:t>4</a:t>
            </a:r>
          </a:p>
          <a:p>
            <a:pPr lvl="0" algn="r" defTabSz="415869" rtl="0" eaLnBrk="1" latinLnBrk="0" hangingPunct="1">
              <a:spcAft>
                <a:spcPts val="1182"/>
              </a:spcAft>
            </a:pPr>
            <a:r>
              <a:rPr lang="en-GB"/>
              <a:t>5</a:t>
            </a:r>
          </a:p>
          <a:p>
            <a:pPr lvl="0" algn="r" defTabSz="415869" rtl="0" eaLnBrk="1" latinLnBrk="0" hangingPunct="1">
              <a:spcAft>
                <a:spcPts val="1182"/>
              </a:spcAft>
            </a:pPr>
            <a:r>
              <a:rPr lang="en-GB"/>
              <a:t>6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BFC605E6-4A7F-9D45-B1B6-3CEB489E95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95038" y="1672947"/>
            <a:ext cx="4157870" cy="1972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en-GB" sz="1092" kern="1200" dirty="0" smtClean="0">
                <a:solidFill>
                  <a:schemeClr val="tx1"/>
                </a:solidFill>
              </a:defRPr>
            </a:lvl1pPr>
          </a:lstStyle>
          <a:p>
            <a:pPr>
              <a:spcAft>
                <a:spcPts val="1182"/>
              </a:spcAft>
            </a:pPr>
            <a:r>
              <a:rPr lang="nl-NL" sz="1092" err="1"/>
              <a:t>Lorem</a:t>
            </a:r>
            <a:r>
              <a:rPr lang="nl-NL" sz="1092"/>
              <a:t> </a:t>
            </a:r>
            <a:r>
              <a:rPr lang="nl-NL" sz="1092" err="1"/>
              <a:t>ipsum</a:t>
            </a:r>
            <a:endParaRPr lang="nl-NL" sz="1092"/>
          </a:p>
          <a:p>
            <a:pPr>
              <a:spcAft>
                <a:spcPts val="1182"/>
              </a:spcAft>
            </a:pPr>
            <a:r>
              <a:rPr lang="nl-NL" sz="1092" err="1"/>
              <a:t>Lorem</a:t>
            </a:r>
            <a:r>
              <a:rPr lang="nl-NL" sz="1092"/>
              <a:t> </a:t>
            </a:r>
            <a:r>
              <a:rPr lang="nl-NL" sz="1092" err="1"/>
              <a:t>ipsum</a:t>
            </a:r>
            <a:r>
              <a:rPr lang="nl-NL" sz="1092"/>
              <a:t> </a:t>
            </a:r>
            <a:r>
              <a:rPr lang="nl-NL" sz="1092" err="1"/>
              <a:t>dolor</a:t>
            </a:r>
            <a:r>
              <a:rPr lang="nl-NL" sz="1092"/>
              <a:t> </a:t>
            </a:r>
            <a:r>
              <a:rPr lang="nl-NL" sz="1092" err="1"/>
              <a:t>sit</a:t>
            </a:r>
            <a:r>
              <a:rPr lang="nl-NL" sz="1092"/>
              <a:t> </a:t>
            </a:r>
            <a:r>
              <a:rPr lang="nl-NL" sz="1092" err="1"/>
              <a:t>amet</a:t>
            </a:r>
            <a:endParaRPr lang="nl-NL" sz="1092"/>
          </a:p>
          <a:p>
            <a:pPr>
              <a:spcAft>
                <a:spcPts val="1182"/>
              </a:spcAft>
            </a:pPr>
            <a:r>
              <a:rPr lang="nl-NL" sz="1092" err="1"/>
              <a:t>Lorem</a:t>
            </a:r>
            <a:r>
              <a:rPr lang="nl-NL" sz="1092"/>
              <a:t> </a:t>
            </a:r>
            <a:r>
              <a:rPr lang="nl-NL" sz="1092" err="1"/>
              <a:t>ipsum</a:t>
            </a:r>
            <a:endParaRPr lang="nl-NL" sz="1092"/>
          </a:p>
          <a:p>
            <a:pPr>
              <a:spcAft>
                <a:spcPts val="1182"/>
              </a:spcAft>
            </a:pPr>
            <a:r>
              <a:rPr lang="nl-NL" sz="1092" err="1"/>
              <a:t>Lorem</a:t>
            </a:r>
            <a:r>
              <a:rPr lang="nl-NL" sz="1092"/>
              <a:t> </a:t>
            </a:r>
            <a:r>
              <a:rPr lang="nl-NL" sz="1092" err="1"/>
              <a:t>ipsum</a:t>
            </a:r>
            <a:r>
              <a:rPr lang="nl-NL" sz="1092"/>
              <a:t> </a:t>
            </a:r>
            <a:r>
              <a:rPr lang="nl-NL" sz="1092" err="1"/>
              <a:t>dolor</a:t>
            </a:r>
            <a:r>
              <a:rPr lang="nl-NL" sz="1092"/>
              <a:t> </a:t>
            </a:r>
            <a:r>
              <a:rPr lang="nl-NL" sz="1092" err="1"/>
              <a:t>sit</a:t>
            </a:r>
            <a:r>
              <a:rPr lang="nl-NL" sz="1092"/>
              <a:t> </a:t>
            </a:r>
            <a:r>
              <a:rPr lang="nl-NL" sz="1092" err="1"/>
              <a:t>amet</a:t>
            </a:r>
            <a:endParaRPr lang="nl-NL" sz="1092"/>
          </a:p>
          <a:p>
            <a:pPr>
              <a:spcAft>
                <a:spcPts val="1182"/>
              </a:spcAft>
            </a:pPr>
            <a:r>
              <a:rPr lang="nl-NL" sz="1092" err="1"/>
              <a:t>Lorem</a:t>
            </a:r>
            <a:r>
              <a:rPr lang="nl-NL" sz="1092"/>
              <a:t> </a:t>
            </a:r>
            <a:r>
              <a:rPr lang="nl-NL" sz="1092" err="1"/>
              <a:t>ipsum</a:t>
            </a:r>
            <a:endParaRPr lang="nl-NL" sz="1092"/>
          </a:p>
          <a:p>
            <a:pPr>
              <a:spcAft>
                <a:spcPts val="1182"/>
              </a:spcAft>
            </a:pPr>
            <a:r>
              <a:rPr lang="nl-NL" sz="1092" err="1"/>
              <a:t>Lorem</a:t>
            </a:r>
            <a:r>
              <a:rPr lang="nl-NL" sz="1092"/>
              <a:t> </a:t>
            </a:r>
            <a:r>
              <a:rPr lang="nl-NL" sz="1092" err="1"/>
              <a:t>ipsum</a:t>
            </a:r>
            <a:r>
              <a:rPr lang="nl-NL" sz="1092"/>
              <a:t> </a:t>
            </a:r>
            <a:r>
              <a:rPr lang="nl-NL" sz="1092" err="1"/>
              <a:t>dolor</a:t>
            </a:r>
            <a:r>
              <a:rPr lang="nl-NL" sz="1092"/>
              <a:t> </a:t>
            </a:r>
            <a:r>
              <a:rPr lang="nl-NL" sz="1092" err="1"/>
              <a:t>sit</a:t>
            </a:r>
            <a:r>
              <a:rPr lang="nl-NL" sz="1092"/>
              <a:t> </a:t>
            </a:r>
            <a:r>
              <a:rPr lang="nl-NL" sz="1092" err="1"/>
              <a:t>amet</a:t>
            </a:r>
            <a:endParaRPr lang="nl-NL" sz="1092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F5A285C4-8B57-9849-A35D-077C38D44DA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7155" y="1672947"/>
            <a:ext cx="819350" cy="197225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en-GB" sz="1092" kern="1200" dirty="0" smtClean="0">
                <a:solidFill>
                  <a:schemeClr val="tx1"/>
                </a:solidFill>
              </a:defRPr>
            </a:lvl1pPr>
          </a:lstStyle>
          <a:p>
            <a:pPr algn="r">
              <a:spcAft>
                <a:spcPts val="1182"/>
              </a:spcAft>
            </a:pPr>
            <a:r>
              <a:rPr lang="nl-NL" sz="1092"/>
              <a:t>P. 01</a:t>
            </a:r>
          </a:p>
          <a:p>
            <a:pPr algn="r">
              <a:spcAft>
                <a:spcPts val="1182"/>
              </a:spcAft>
            </a:pPr>
            <a:r>
              <a:rPr lang="nl-NL" sz="1092"/>
              <a:t>P. 02</a:t>
            </a:r>
          </a:p>
          <a:p>
            <a:pPr algn="r">
              <a:spcAft>
                <a:spcPts val="1182"/>
              </a:spcAft>
            </a:pPr>
            <a:r>
              <a:rPr lang="nl-NL" sz="1092"/>
              <a:t>P. 03</a:t>
            </a:r>
          </a:p>
          <a:p>
            <a:pPr algn="r">
              <a:spcAft>
                <a:spcPts val="1182"/>
              </a:spcAft>
            </a:pPr>
            <a:r>
              <a:rPr lang="nl-NL" sz="1092"/>
              <a:t>P. 04</a:t>
            </a:r>
          </a:p>
          <a:p>
            <a:pPr algn="r">
              <a:spcAft>
                <a:spcPts val="1182"/>
              </a:spcAft>
            </a:pPr>
            <a:r>
              <a:rPr lang="nl-NL" sz="1092"/>
              <a:t>P. 05</a:t>
            </a:r>
          </a:p>
          <a:p>
            <a:pPr algn="r">
              <a:spcAft>
                <a:spcPts val="1182"/>
              </a:spcAft>
            </a:pPr>
            <a:r>
              <a:rPr lang="nl-NL" sz="1092"/>
              <a:t>P. 06</a:t>
            </a:r>
          </a:p>
        </p:txBody>
      </p:sp>
    </p:spTree>
    <p:extLst>
      <p:ext uri="{BB962C8B-B14F-4D97-AF65-F5344CB8AC3E}">
        <p14:creationId xmlns:p14="http://schemas.microsoft.com/office/powerpoint/2010/main" val="41941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B64F18-A3B6-1145-B92C-F42F41752E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" y="0"/>
            <a:ext cx="2283885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3A27A9-7E01-2046-B6B3-C31EF695F6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B98FF55-C29F-3A4C-82AB-BF476C1895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969" y="2439342"/>
            <a:ext cx="1812079" cy="287637"/>
          </a:xfrm>
          <a:prstGeom prst="rect">
            <a:avLst/>
          </a:prstGeom>
        </p:spPr>
        <p:txBody>
          <a:bodyPr anchor="ctr" anchorCtr="0"/>
          <a:lstStyle>
            <a:lvl1pPr marL="0" algn="r" defTabSz="415869" rtl="0" eaLnBrk="1" latinLnBrk="0" hangingPunct="1">
              <a:defRPr lang="en-US" sz="1455" b="0" i="0" kern="1200" dirty="0" smtClean="0">
                <a:solidFill>
                  <a:srgbClr val="FFFFFF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0" algn="r" defTabSz="415869" rtl="0" eaLnBrk="1" latinLnBrk="0" hangingPunct="1">
              <a:defRPr lang="en-US" sz="1455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0" algn="r" defTabSz="415869" rtl="0" eaLnBrk="1" latinLnBrk="0" hangingPunct="1">
              <a:defRPr lang="nl-BE" sz="1455" kern="120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Agenda</a:t>
            </a:r>
            <a:endParaRPr lang="nl-B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931D3B-59A8-C549-BDE6-890FA7399B2A}"/>
              </a:ext>
            </a:extLst>
          </p:cNvPr>
          <p:cNvCxnSpPr>
            <a:cxnSpLocks/>
          </p:cNvCxnSpPr>
          <p:nvPr userDrawn="1"/>
        </p:nvCxnSpPr>
        <p:spPr>
          <a:xfrm>
            <a:off x="7824022" y="1684699"/>
            <a:ext cx="0" cy="1778609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9FB68A3-9790-F14C-ACA5-E2C7084110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25953" y="1672948"/>
            <a:ext cx="4351448" cy="19772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nl-BE" sz="1092" b="0" i="0" kern="1200" dirty="0">
                <a:solidFill>
                  <a:schemeClr val="tx1"/>
                </a:solidFill>
                <a:latin typeface="Belfius21 Light" pitchFamily="2" charset="77"/>
              </a:defRPr>
            </a:lvl1pPr>
          </a:lstStyle>
          <a:p>
            <a:pPr>
              <a:spcAft>
                <a:spcPts val="1182"/>
              </a:spcAft>
            </a:pPr>
            <a:r>
              <a:rPr lang="nl-NL" sz="1092" err="1"/>
              <a:t>Lorem</a:t>
            </a:r>
            <a:r>
              <a:rPr lang="nl-NL" sz="1092"/>
              <a:t> </a:t>
            </a:r>
            <a:r>
              <a:rPr lang="nl-NL" sz="1092" err="1"/>
              <a:t>ipsum</a:t>
            </a:r>
            <a:r>
              <a:rPr lang="nl-NL" sz="1092"/>
              <a:t> </a:t>
            </a:r>
            <a:r>
              <a:rPr lang="nl-NL" sz="728"/>
              <a:t>– </a:t>
            </a:r>
            <a:r>
              <a:rPr lang="nl-NL" sz="728" err="1"/>
              <a:t>Lorem</a:t>
            </a:r>
            <a:r>
              <a:rPr lang="nl-NL" sz="728"/>
              <a:t> </a:t>
            </a:r>
            <a:r>
              <a:rPr lang="nl-NL" sz="728" err="1"/>
              <a:t>Ipsum</a:t>
            </a:r>
            <a:r>
              <a:rPr lang="nl-NL" sz="728"/>
              <a:t> &amp; </a:t>
            </a:r>
            <a:r>
              <a:rPr lang="nl-NL" sz="728" err="1"/>
              <a:t>Dolor</a:t>
            </a:r>
            <a:r>
              <a:rPr lang="nl-NL" sz="728"/>
              <a:t> </a:t>
            </a:r>
            <a:r>
              <a:rPr lang="nl-NL" sz="728" err="1"/>
              <a:t>Amet</a:t>
            </a:r>
            <a:endParaRPr lang="nl-NL" sz="728"/>
          </a:p>
          <a:p>
            <a:pPr>
              <a:spcAft>
                <a:spcPts val="1182"/>
              </a:spcAft>
            </a:pPr>
            <a:r>
              <a:rPr lang="nl-NL" sz="1092" err="1"/>
              <a:t>Lorem</a:t>
            </a:r>
            <a:r>
              <a:rPr lang="nl-NL" sz="1092"/>
              <a:t> </a:t>
            </a:r>
            <a:r>
              <a:rPr lang="nl-NL" sz="1092" err="1"/>
              <a:t>ipsum</a:t>
            </a:r>
            <a:r>
              <a:rPr lang="nl-NL" sz="1092"/>
              <a:t> </a:t>
            </a:r>
            <a:r>
              <a:rPr lang="nl-NL" sz="1092" err="1"/>
              <a:t>dolor</a:t>
            </a:r>
            <a:r>
              <a:rPr lang="nl-NL" sz="1092"/>
              <a:t> </a:t>
            </a:r>
            <a:r>
              <a:rPr lang="nl-NL" sz="1092" err="1"/>
              <a:t>sit</a:t>
            </a:r>
            <a:r>
              <a:rPr lang="nl-NL" sz="1092"/>
              <a:t> </a:t>
            </a:r>
            <a:r>
              <a:rPr lang="nl-NL" sz="1092" err="1"/>
              <a:t>amet</a:t>
            </a:r>
            <a:r>
              <a:rPr lang="nl-NL" sz="1092"/>
              <a:t> </a:t>
            </a:r>
            <a:r>
              <a:rPr lang="nl-NL" sz="728"/>
              <a:t>– </a:t>
            </a:r>
            <a:r>
              <a:rPr lang="nl-NL" sz="728" err="1"/>
              <a:t>Lorem</a:t>
            </a:r>
            <a:r>
              <a:rPr lang="nl-NL" sz="728"/>
              <a:t> </a:t>
            </a:r>
            <a:r>
              <a:rPr lang="nl-NL" sz="728" err="1"/>
              <a:t>Ipsum</a:t>
            </a:r>
            <a:r>
              <a:rPr lang="nl-NL" sz="728"/>
              <a:t> &amp; </a:t>
            </a:r>
            <a:r>
              <a:rPr lang="nl-NL" sz="728" err="1"/>
              <a:t>Dolor</a:t>
            </a:r>
            <a:r>
              <a:rPr lang="nl-NL" sz="728"/>
              <a:t> </a:t>
            </a:r>
            <a:r>
              <a:rPr lang="nl-NL" sz="728" err="1"/>
              <a:t>Amet</a:t>
            </a:r>
            <a:endParaRPr lang="nl-NL" sz="728"/>
          </a:p>
          <a:p>
            <a:pPr>
              <a:spcAft>
                <a:spcPts val="1182"/>
              </a:spcAft>
            </a:pPr>
            <a:r>
              <a:rPr lang="nl-NL" sz="1092" err="1"/>
              <a:t>Lorem</a:t>
            </a:r>
            <a:r>
              <a:rPr lang="nl-NL" sz="1092"/>
              <a:t> </a:t>
            </a:r>
            <a:r>
              <a:rPr lang="nl-NL" sz="1092" err="1"/>
              <a:t>ipsum</a:t>
            </a:r>
            <a:r>
              <a:rPr lang="nl-NL" sz="1092"/>
              <a:t> </a:t>
            </a:r>
            <a:r>
              <a:rPr lang="nl-NL" sz="728"/>
              <a:t>– </a:t>
            </a:r>
            <a:r>
              <a:rPr lang="nl-NL" sz="728" err="1"/>
              <a:t>Lorem</a:t>
            </a:r>
            <a:r>
              <a:rPr lang="nl-NL" sz="728"/>
              <a:t> </a:t>
            </a:r>
            <a:r>
              <a:rPr lang="nl-NL" sz="728" err="1"/>
              <a:t>Ipsum</a:t>
            </a:r>
            <a:r>
              <a:rPr lang="nl-NL" sz="728"/>
              <a:t> &amp; </a:t>
            </a:r>
            <a:r>
              <a:rPr lang="nl-NL" sz="728" err="1"/>
              <a:t>Dolor</a:t>
            </a:r>
            <a:r>
              <a:rPr lang="nl-NL" sz="728"/>
              <a:t> </a:t>
            </a:r>
            <a:r>
              <a:rPr lang="nl-NL" sz="728" err="1"/>
              <a:t>Amet</a:t>
            </a:r>
            <a:endParaRPr lang="nl-NL" sz="728"/>
          </a:p>
          <a:p>
            <a:pPr>
              <a:spcAft>
                <a:spcPts val="1182"/>
              </a:spcAft>
            </a:pPr>
            <a:r>
              <a:rPr lang="nl-NL" sz="1092" err="1"/>
              <a:t>Lorem</a:t>
            </a:r>
            <a:r>
              <a:rPr lang="nl-NL" sz="1092"/>
              <a:t> </a:t>
            </a:r>
            <a:r>
              <a:rPr lang="nl-NL" sz="1092" err="1"/>
              <a:t>ipsum</a:t>
            </a:r>
            <a:r>
              <a:rPr lang="nl-NL" sz="1092"/>
              <a:t> </a:t>
            </a:r>
            <a:r>
              <a:rPr lang="nl-NL" sz="1092" err="1"/>
              <a:t>dolor</a:t>
            </a:r>
            <a:r>
              <a:rPr lang="nl-NL" sz="1092"/>
              <a:t> </a:t>
            </a:r>
            <a:r>
              <a:rPr lang="nl-NL" sz="1092" err="1"/>
              <a:t>sit</a:t>
            </a:r>
            <a:r>
              <a:rPr lang="nl-NL" sz="1092"/>
              <a:t> </a:t>
            </a:r>
            <a:r>
              <a:rPr lang="nl-NL" sz="1092" err="1"/>
              <a:t>amet</a:t>
            </a:r>
            <a:r>
              <a:rPr lang="nl-NL" sz="1092"/>
              <a:t> </a:t>
            </a:r>
            <a:r>
              <a:rPr lang="nl-NL" sz="728"/>
              <a:t>– </a:t>
            </a:r>
            <a:r>
              <a:rPr lang="nl-NL" sz="728" err="1"/>
              <a:t>Lorem</a:t>
            </a:r>
            <a:r>
              <a:rPr lang="nl-NL" sz="728"/>
              <a:t> </a:t>
            </a:r>
            <a:r>
              <a:rPr lang="nl-NL" sz="728" err="1"/>
              <a:t>Ipsum</a:t>
            </a:r>
            <a:r>
              <a:rPr lang="nl-NL" sz="728"/>
              <a:t> &amp; </a:t>
            </a:r>
            <a:r>
              <a:rPr lang="nl-NL" sz="728" err="1"/>
              <a:t>Dolor</a:t>
            </a:r>
            <a:r>
              <a:rPr lang="nl-NL" sz="728"/>
              <a:t> </a:t>
            </a:r>
            <a:r>
              <a:rPr lang="nl-NL" sz="728" err="1"/>
              <a:t>Amet</a:t>
            </a:r>
            <a:endParaRPr lang="nl-NL" sz="728"/>
          </a:p>
          <a:p>
            <a:pPr>
              <a:spcAft>
                <a:spcPts val="1182"/>
              </a:spcAft>
            </a:pPr>
            <a:r>
              <a:rPr lang="nl-NL" sz="1092" err="1"/>
              <a:t>Lorem</a:t>
            </a:r>
            <a:r>
              <a:rPr lang="nl-NL" sz="1092"/>
              <a:t> </a:t>
            </a:r>
            <a:r>
              <a:rPr lang="nl-NL" sz="1092" err="1"/>
              <a:t>ipsum</a:t>
            </a:r>
            <a:r>
              <a:rPr lang="nl-NL" sz="1092"/>
              <a:t> </a:t>
            </a:r>
            <a:r>
              <a:rPr lang="nl-NL" sz="728"/>
              <a:t>– </a:t>
            </a:r>
            <a:r>
              <a:rPr lang="nl-NL" sz="728" err="1"/>
              <a:t>Lorem</a:t>
            </a:r>
            <a:r>
              <a:rPr lang="nl-NL" sz="728"/>
              <a:t> </a:t>
            </a:r>
            <a:r>
              <a:rPr lang="nl-NL" sz="728" err="1"/>
              <a:t>Ipsum</a:t>
            </a:r>
            <a:r>
              <a:rPr lang="nl-NL" sz="728"/>
              <a:t> &amp; </a:t>
            </a:r>
            <a:r>
              <a:rPr lang="nl-NL" sz="728" err="1"/>
              <a:t>Dolor</a:t>
            </a:r>
            <a:r>
              <a:rPr lang="nl-NL" sz="728"/>
              <a:t> </a:t>
            </a:r>
            <a:r>
              <a:rPr lang="nl-NL" sz="728" err="1"/>
              <a:t>Amet</a:t>
            </a:r>
            <a:endParaRPr lang="nl-NL" sz="728"/>
          </a:p>
          <a:p>
            <a:pPr>
              <a:spcAft>
                <a:spcPts val="1182"/>
              </a:spcAft>
            </a:pPr>
            <a:r>
              <a:rPr lang="nl-NL" sz="1092" err="1"/>
              <a:t>Lorem</a:t>
            </a:r>
            <a:r>
              <a:rPr lang="nl-NL" sz="1092"/>
              <a:t> </a:t>
            </a:r>
            <a:r>
              <a:rPr lang="nl-NL" sz="1092" err="1"/>
              <a:t>ipsum</a:t>
            </a:r>
            <a:r>
              <a:rPr lang="nl-NL" sz="1092"/>
              <a:t> </a:t>
            </a:r>
            <a:r>
              <a:rPr lang="nl-NL" sz="1092" err="1"/>
              <a:t>dolor</a:t>
            </a:r>
            <a:r>
              <a:rPr lang="nl-NL" sz="1092"/>
              <a:t> </a:t>
            </a:r>
            <a:r>
              <a:rPr lang="nl-NL" sz="1092" err="1"/>
              <a:t>sit</a:t>
            </a:r>
            <a:r>
              <a:rPr lang="nl-NL" sz="1092"/>
              <a:t> </a:t>
            </a:r>
            <a:r>
              <a:rPr lang="nl-NL" sz="1092" err="1"/>
              <a:t>amet</a:t>
            </a:r>
            <a:r>
              <a:rPr lang="nl-NL" sz="1092"/>
              <a:t> </a:t>
            </a:r>
            <a:r>
              <a:rPr lang="nl-NL" sz="728"/>
              <a:t>– </a:t>
            </a:r>
            <a:r>
              <a:rPr lang="nl-NL" sz="728" err="1"/>
              <a:t>Lorem</a:t>
            </a:r>
            <a:r>
              <a:rPr lang="nl-NL" sz="728"/>
              <a:t> </a:t>
            </a:r>
            <a:r>
              <a:rPr lang="nl-NL" sz="728" err="1"/>
              <a:t>Ipsum</a:t>
            </a:r>
            <a:r>
              <a:rPr lang="nl-NL" sz="728"/>
              <a:t> &amp; </a:t>
            </a:r>
            <a:r>
              <a:rPr lang="nl-NL" sz="728" err="1"/>
              <a:t>Dolor</a:t>
            </a:r>
            <a:r>
              <a:rPr lang="nl-NL" sz="728"/>
              <a:t> </a:t>
            </a:r>
            <a:r>
              <a:rPr lang="nl-NL" sz="728" err="1"/>
              <a:t>Amet</a:t>
            </a:r>
            <a:endParaRPr lang="nl-NL" sz="728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AEC6CD4-261C-A744-BB46-9FAF0264E6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3839" y="1672948"/>
            <a:ext cx="1082665" cy="19772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lvl1pPr>
              <a:defRPr lang="nl-BE" sz="1092" b="0" i="0" kern="1200" dirty="0">
                <a:solidFill>
                  <a:schemeClr val="tx1"/>
                </a:solidFill>
                <a:latin typeface="Belfius21 Light" pitchFamily="2" charset="77"/>
              </a:defRPr>
            </a:lvl1pPr>
          </a:lstStyle>
          <a:p>
            <a:pPr algn="r">
              <a:spcAft>
                <a:spcPts val="1182"/>
              </a:spcAft>
            </a:pPr>
            <a:r>
              <a:rPr lang="nl-NL" sz="1092"/>
              <a:t>14:00 – 15:00</a:t>
            </a:r>
          </a:p>
          <a:p>
            <a:pPr algn="r">
              <a:spcAft>
                <a:spcPts val="1182"/>
              </a:spcAft>
            </a:pPr>
            <a:r>
              <a:rPr lang="nl-NL" sz="1092"/>
              <a:t>14:00 – 15:00</a:t>
            </a:r>
          </a:p>
          <a:p>
            <a:pPr algn="r">
              <a:spcAft>
                <a:spcPts val="1182"/>
              </a:spcAft>
            </a:pPr>
            <a:r>
              <a:rPr lang="nl-NL" sz="1092"/>
              <a:t>14:00 – 15:00</a:t>
            </a:r>
          </a:p>
          <a:p>
            <a:pPr algn="r">
              <a:spcAft>
                <a:spcPts val="1182"/>
              </a:spcAft>
            </a:pPr>
            <a:r>
              <a:rPr lang="nl-NL" sz="1092"/>
              <a:t>14:00 – 15:00</a:t>
            </a:r>
          </a:p>
          <a:p>
            <a:pPr algn="r">
              <a:spcAft>
                <a:spcPts val="1182"/>
              </a:spcAft>
            </a:pPr>
            <a:r>
              <a:rPr lang="nl-NL" sz="1092"/>
              <a:t>14:00 – 15:00</a:t>
            </a:r>
          </a:p>
          <a:p>
            <a:pPr algn="r">
              <a:spcAft>
                <a:spcPts val="1182"/>
              </a:spcAft>
            </a:pPr>
            <a:r>
              <a:rPr lang="nl-NL" sz="1092"/>
              <a:t>14:00 – 15:00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21499B4-2199-FA4D-97F4-444DDE3DC0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25953" y="4578863"/>
            <a:ext cx="4351448" cy="479628"/>
          </a:xfrm>
          <a:prstGeom prst="rect">
            <a:avLst/>
          </a:prstGeom>
          <a:noFill/>
        </p:spPr>
        <p:txBody>
          <a:bodyPr wrap="square" lIns="90000" rtlCol="0">
            <a:noAutofit/>
          </a:bodyPr>
          <a:lstStyle>
            <a:lvl1pPr marL="0" marR="0" indent="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2"/>
              </a:spcAft>
              <a:buClrTx/>
              <a:buSzTx/>
              <a:buFontTx/>
              <a:buNone/>
              <a:tabLst/>
              <a:defRPr lang="nl-BE" sz="1092" b="0" i="0" kern="1200" dirty="0">
                <a:solidFill>
                  <a:srgbClr val="C30144"/>
                </a:solidFill>
                <a:latin typeface="Belfius21 Light" pitchFamily="2" charset="77"/>
              </a:defRPr>
            </a:lvl1pPr>
          </a:lstStyle>
          <a:p>
            <a:pPr marL="0" marR="0" lvl="0" indent="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2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92" b="0" i="0" u="none" strike="noStrike" kern="1200" cap="none" spc="0" normalizeH="0" baseline="0" noProof="0">
                <a:ln>
                  <a:noFill/>
                </a:ln>
                <a:solidFill>
                  <a:srgbClr val="C3004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Annex</a:t>
            </a:r>
          </a:p>
        </p:txBody>
      </p:sp>
    </p:spTree>
    <p:extLst>
      <p:ext uri="{BB962C8B-B14F-4D97-AF65-F5344CB8AC3E}">
        <p14:creationId xmlns:p14="http://schemas.microsoft.com/office/powerpoint/2010/main" val="11267655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_gre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488471-197D-9E45-B026-6BCA3542B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30046C-737D-674A-A5AB-0D36B7F815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3814414-2CF7-AE46-80D3-95B0361B4D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382395"/>
            <a:ext cx="4326511" cy="367439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US" sz="2274" b="0" i="0" kern="1200" dirty="0" smtClean="0">
                <a:solidFill>
                  <a:srgbClr val="C30045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4pPr>
            <a:lvl5pPr>
              <a:defRPr lang="nl-BE" sz="2274" kern="1200" dirty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This is a divider slide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0788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_grey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488471-197D-9E45-B026-6BCA3542B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0728"/>
            <a:ext cx="9340850" cy="52542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30046C-737D-674A-A5AB-0D36B7F815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06892" y="4775744"/>
            <a:ext cx="191068" cy="130486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3814414-2CF7-AE46-80D3-95B0361B4D2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382395"/>
            <a:ext cx="4326511" cy="367439"/>
          </a:xfrm>
          <a:prstGeom prst="rect">
            <a:avLst/>
          </a:prstGeom>
        </p:spPr>
        <p:txBody>
          <a:bodyPr anchor="ctr" anchorCtr="0"/>
          <a:lstStyle>
            <a:lvl1pPr algn="r">
              <a:defRPr lang="en-US" sz="2274" b="0" i="0" kern="1200" dirty="0" smtClean="0">
                <a:solidFill>
                  <a:srgbClr val="C30045"/>
                </a:solidFill>
                <a:latin typeface="Belfius21 Light" pitchFamily="2" charset="77"/>
                <a:ea typeface="+mn-ea"/>
                <a:cs typeface="+mn-cs"/>
              </a:defRPr>
            </a:lvl1pPr>
            <a:lvl2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274" kern="1200" dirty="0" smtClean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4pPr>
            <a:lvl5pPr>
              <a:defRPr lang="nl-BE" sz="2274" kern="1200" dirty="0">
                <a:solidFill>
                  <a:srgbClr val="C30045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This is a divider slide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0798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090C1F-DC5C-4267-A3E8-6A8C348B90E2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5186" y="4775745"/>
            <a:ext cx="193325" cy="130485"/>
          </a:xfrm>
          <a:prstGeom prst="rect">
            <a:avLst/>
          </a:prstGeom>
        </p:spPr>
      </p:pic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33F7B90-BF2C-2D49-BF59-CB04E401A150}"/>
              </a:ext>
            </a:extLst>
          </p:cNvPr>
          <p:cNvPicPr>
            <a:picLocks noChangeAspect="1"/>
          </p:cNvPicPr>
          <p:nvPr userDrawn="1"/>
        </p:nvPicPr>
        <p:blipFill>
          <a:blip r:embed="rId4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1"/>
            <a:ext cx="9144000" cy="5143139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D7466A-12E9-A443-AA36-8CAE85D4D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414" r:id="rId2"/>
    <p:sldLayoutId id="2147484404" r:id="rId3"/>
    <p:sldLayoutId id="2147484402" r:id="rId4"/>
    <p:sldLayoutId id="2147484403" r:id="rId5"/>
    <p:sldLayoutId id="2147484260" r:id="rId6"/>
    <p:sldLayoutId id="2147484364" r:id="rId7"/>
    <p:sldLayoutId id="2147484407" r:id="rId8"/>
    <p:sldLayoutId id="2147484415" r:id="rId9"/>
    <p:sldLayoutId id="2147484369" r:id="rId10"/>
    <p:sldLayoutId id="2147484401" r:id="rId11"/>
    <p:sldLayoutId id="2147484367" r:id="rId12"/>
    <p:sldLayoutId id="2147484371" r:id="rId13"/>
    <p:sldLayoutId id="2147484416" r:id="rId14"/>
    <p:sldLayoutId id="2147484408" r:id="rId15"/>
    <p:sldLayoutId id="2147484384" r:id="rId16"/>
    <p:sldLayoutId id="2147484385" r:id="rId17"/>
    <p:sldLayoutId id="2147484388" r:id="rId18"/>
    <p:sldLayoutId id="2147484409" r:id="rId19"/>
    <p:sldLayoutId id="2147484389" r:id="rId20"/>
    <p:sldLayoutId id="2147484406" r:id="rId21"/>
    <p:sldLayoutId id="2147484391" r:id="rId22"/>
    <p:sldLayoutId id="2147484410" r:id="rId23"/>
    <p:sldLayoutId id="2147484405" r:id="rId24"/>
    <p:sldLayoutId id="2147484390" r:id="rId25"/>
    <p:sldLayoutId id="2147484393" r:id="rId26"/>
    <p:sldLayoutId id="2147484411" r:id="rId27"/>
    <p:sldLayoutId id="2147484394" r:id="rId28"/>
    <p:sldLayoutId id="2147484395" r:id="rId29"/>
    <p:sldLayoutId id="2147484383" r:id="rId30"/>
    <p:sldLayoutId id="2147484374" r:id="rId31"/>
    <p:sldLayoutId id="2147484399" r:id="rId32"/>
    <p:sldLayoutId id="2147484412" r:id="rId33"/>
    <p:sldLayoutId id="2147484272" r:id="rId34"/>
    <p:sldLayoutId id="2147484372" r:id="rId35"/>
    <p:sldLayoutId id="2147484373" r:id="rId36"/>
    <p:sldLayoutId id="2147484375" r:id="rId37"/>
    <p:sldLayoutId id="2147484413" r:id="rId38"/>
    <p:sldLayoutId id="2147484379" r:id="rId39"/>
    <p:sldLayoutId id="2147484381" r:id="rId40"/>
    <p:sldLayoutId id="2147484378" r:id="rId41"/>
    <p:sldLayoutId id="2147484365" r:id="rId42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 b="0" i="0">
          <a:latin typeface="Belfius21 Light" pitchFamily="2" charset="77"/>
          <a:ea typeface="+mn-ea"/>
          <a:cs typeface="+mn-cs"/>
        </a:defRPr>
      </a:lvl1pPr>
      <a:lvl2pPr marL="493685" indent="-285750">
        <a:buClr>
          <a:schemeClr val="accent1"/>
        </a:buClr>
        <a:buSzPct val="100000"/>
        <a:buFont typeface="Arial" panose="020B0604020202020204" pitchFamily="34" charset="0"/>
        <a:buChar char="•"/>
        <a:defRPr sz="1000" b="0" i="0" baseline="0">
          <a:latin typeface="+mj-lt"/>
          <a:ea typeface="+mn-ea"/>
          <a:cs typeface="+mn-cs"/>
        </a:defRPr>
      </a:lvl2pPr>
      <a:lvl3pPr marL="701619" indent="-285750">
        <a:buClr>
          <a:schemeClr val="accent1"/>
        </a:buClr>
        <a:buSzPct val="100000"/>
        <a:buFont typeface="Arial" panose="020B0604020202020204" pitchFamily="34" charset="0"/>
        <a:buChar char="•"/>
        <a:defRPr sz="1000" b="0" i="0" baseline="0">
          <a:latin typeface="+mj-lt"/>
          <a:ea typeface="+mn-ea"/>
          <a:cs typeface="+mn-cs"/>
        </a:defRPr>
      </a:lvl3pPr>
      <a:lvl4pPr marL="909554" indent="-285750">
        <a:buClr>
          <a:schemeClr val="accent1"/>
        </a:buClr>
        <a:buSzPct val="100000"/>
        <a:buFont typeface="Arial" panose="020B0604020202020204" pitchFamily="34" charset="0"/>
        <a:buChar char="•"/>
        <a:defRPr sz="1000" b="0" i="0" baseline="0">
          <a:latin typeface="+mj-lt"/>
          <a:ea typeface="+mn-ea"/>
          <a:cs typeface="+mn-cs"/>
        </a:defRPr>
      </a:lvl4pPr>
      <a:lvl5pPr marL="1117488" indent="-285750">
        <a:buClr>
          <a:schemeClr val="accent1"/>
        </a:buClr>
        <a:buSzPct val="100000"/>
        <a:buFont typeface="Arial" panose="020B0604020202020204" pitchFamily="34" charset="0"/>
        <a:buChar char="•"/>
        <a:defRPr sz="1000" b="0" i="0" baseline="0">
          <a:latin typeface="+mj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07935">
        <a:defRPr>
          <a:latin typeface="+mn-lt"/>
          <a:ea typeface="+mn-ea"/>
          <a:cs typeface="+mn-cs"/>
        </a:defRPr>
      </a:lvl2pPr>
      <a:lvl3pPr marL="415869">
        <a:defRPr>
          <a:latin typeface="+mn-lt"/>
          <a:ea typeface="+mn-ea"/>
          <a:cs typeface="+mn-cs"/>
        </a:defRPr>
      </a:lvl3pPr>
      <a:lvl4pPr marL="623804">
        <a:defRPr>
          <a:latin typeface="+mn-lt"/>
          <a:ea typeface="+mn-ea"/>
          <a:cs typeface="+mn-cs"/>
        </a:defRPr>
      </a:lvl4pPr>
      <a:lvl5pPr marL="831738">
        <a:defRPr>
          <a:latin typeface="+mn-lt"/>
          <a:ea typeface="+mn-ea"/>
          <a:cs typeface="+mn-cs"/>
        </a:defRPr>
      </a:lvl5pPr>
      <a:lvl6pPr marL="1039673">
        <a:defRPr>
          <a:latin typeface="+mn-lt"/>
          <a:ea typeface="+mn-ea"/>
          <a:cs typeface="+mn-cs"/>
        </a:defRPr>
      </a:lvl6pPr>
      <a:lvl7pPr marL="1247607">
        <a:defRPr>
          <a:latin typeface="+mn-lt"/>
          <a:ea typeface="+mn-ea"/>
          <a:cs typeface="+mn-cs"/>
        </a:defRPr>
      </a:lvl7pPr>
      <a:lvl8pPr marL="1455542">
        <a:defRPr>
          <a:latin typeface="+mn-lt"/>
          <a:ea typeface="+mn-ea"/>
          <a:cs typeface="+mn-cs"/>
        </a:defRPr>
      </a:lvl8pPr>
      <a:lvl9pPr marL="166347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Relationship Id="rId4" Type="http://schemas.openxmlformats.org/officeDocument/2006/relationships/chart" Target="../charts/char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8E09A-6F25-4102-A2F4-A8ED46FBB3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4082" y="2173826"/>
            <a:ext cx="5024429" cy="407547"/>
          </a:xfrm>
        </p:spPr>
        <p:txBody>
          <a:bodyPr/>
          <a:lstStyle/>
          <a:p>
            <a:r>
              <a:rPr lang="nl-BE"/>
              <a:t>Lokale Financiën 2023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3ABE94-05A8-4016-B7EE-1D9B1CC3FA3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74082" y="4050152"/>
            <a:ext cx="5024429" cy="277968"/>
          </a:xfrm>
        </p:spPr>
        <p:txBody>
          <a:bodyPr/>
          <a:lstStyle/>
          <a:p>
            <a:r>
              <a:rPr lang="nl-BE" dirty="0"/>
              <a:t>22 – 06 - 2023</a:t>
            </a:r>
          </a:p>
        </p:txBody>
      </p:sp>
    </p:spTree>
    <p:extLst>
      <p:ext uri="{BB962C8B-B14F-4D97-AF65-F5344CB8AC3E}">
        <p14:creationId xmlns:p14="http://schemas.microsoft.com/office/powerpoint/2010/main" val="18777454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457B7-22B0-4691-9D61-A66BA0471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sz="2000" kern="0" dirty="0">
                <a:solidFill>
                  <a:srgbClr val="C30045"/>
                </a:solidFill>
              </a:rPr>
              <a:t>Update meerjarenplan 2020-2025</a:t>
            </a:r>
            <a:endParaRPr lang="fr-FR" sz="2000" dirty="0">
              <a:solidFill>
                <a:srgbClr val="C301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3">
            <a:extLst>
              <a:ext uri="{FF2B5EF4-FFF2-40B4-BE49-F238E27FC236}">
                <a16:creationId xmlns:a16="http://schemas.microsoft.com/office/drawing/2014/main" id="{1807FAC2-A207-5620-C45F-F764C92A9BF8}"/>
              </a:ext>
            </a:extLst>
          </p:cNvPr>
          <p:cNvCxnSpPr>
            <a:cxnSpLocks/>
          </p:cNvCxnSpPr>
          <p:nvPr/>
        </p:nvCxnSpPr>
        <p:spPr>
          <a:xfrm flipV="1">
            <a:off x="58264" y="3352053"/>
            <a:ext cx="8789901" cy="76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2480FC2F-E8EF-D9BE-30E0-65382342C240}"/>
              </a:ext>
            </a:extLst>
          </p:cNvPr>
          <p:cNvSpPr/>
          <p:nvPr/>
        </p:nvSpPr>
        <p:spPr>
          <a:xfrm>
            <a:off x="963699" y="3143575"/>
            <a:ext cx="304800" cy="277905"/>
          </a:xfrm>
          <a:prstGeom prst="triangle">
            <a:avLst/>
          </a:prstGeom>
          <a:solidFill>
            <a:srgbClr val="C3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sp>
        <p:nvSpPr>
          <p:cNvPr id="7" name="Isosceles Triangle 5">
            <a:extLst>
              <a:ext uri="{FF2B5EF4-FFF2-40B4-BE49-F238E27FC236}">
                <a16:creationId xmlns:a16="http://schemas.microsoft.com/office/drawing/2014/main" id="{3611454D-5B2A-E9E5-1D6A-FE3DEE0AACD9}"/>
              </a:ext>
            </a:extLst>
          </p:cNvPr>
          <p:cNvSpPr/>
          <p:nvPr/>
        </p:nvSpPr>
        <p:spPr>
          <a:xfrm>
            <a:off x="4639228" y="3119449"/>
            <a:ext cx="304800" cy="277905"/>
          </a:xfrm>
          <a:prstGeom prst="triangle">
            <a:avLst/>
          </a:prstGeom>
          <a:solidFill>
            <a:srgbClr val="C3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sp>
        <p:nvSpPr>
          <p:cNvPr id="8" name="Isosceles Triangle 6">
            <a:extLst>
              <a:ext uri="{FF2B5EF4-FFF2-40B4-BE49-F238E27FC236}">
                <a16:creationId xmlns:a16="http://schemas.microsoft.com/office/drawing/2014/main" id="{18460F95-DCC9-ABB3-EC20-C25B86FD79ED}"/>
              </a:ext>
            </a:extLst>
          </p:cNvPr>
          <p:cNvSpPr/>
          <p:nvPr/>
        </p:nvSpPr>
        <p:spPr>
          <a:xfrm>
            <a:off x="8111557" y="3082099"/>
            <a:ext cx="304800" cy="277905"/>
          </a:xfrm>
          <a:prstGeom prst="triangle">
            <a:avLst/>
          </a:prstGeom>
          <a:solidFill>
            <a:srgbClr val="C30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6BAE5849-526C-7CE3-3014-D426370FA0BD}"/>
              </a:ext>
            </a:extLst>
          </p:cNvPr>
          <p:cNvSpPr txBox="1"/>
          <p:nvPr/>
        </p:nvSpPr>
        <p:spPr>
          <a:xfrm>
            <a:off x="389833" y="1134934"/>
            <a:ext cx="1972482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867" dirty="0">
                <a:solidFill>
                  <a:srgbClr val="000000"/>
                </a:solidFill>
              </a:rPr>
              <a:t>Aanpassing</a:t>
            </a:r>
            <a:r>
              <a:rPr lang="nl-BE" sz="1867" dirty="0"/>
              <a:t> </a:t>
            </a:r>
            <a:r>
              <a:rPr lang="nl-BE" sz="1867" dirty="0">
                <a:solidFill>
                  <a:srgbClr val="C30045"/>
                </a:solidFill>
              </a:rPr>
              <a:t>2022</a:t>
            </a:r>
            <a:endParaRPr lang="fr-BE" sz="1867" dirty="0">
              <a:solidFill>
                <a:srgbClr val="C30045"/>
              </a:solidFill>
            </a:endParaRP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6ADD3C54-B3FD-F8D5-5093-16F49B705ECD}"/>
              </a:ext>
            </a:extLst>
          </p:cNvPr>
          <p:cNvSpPr txBox="1"/>
          <p:nvPr/>
        </p:nvSpPr>
        <p:spPr>
          <a:xfrm>
            <a:off x="155313" y="3599253"/>
            <a:ext cx="168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dirty="0">
                <a:solidFill>
                  <a:srgbClr val="000000"/>
                </a:solidFill>
              </a:rPr>
              <a:t>01-01-2022</a:t>
            </a:r>
            <a:endParaRPr lang="fr-BE" sz="1800" dirty="0">
              <a:solidFill>
                <a:srgbClr val="000000"/>
              </a:solidFill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F71D0FC2-966A-B831-1F6C-A91DFD7A72AB}"/>
              </a:ext>
            </a:extLst>
          </p:cNvPr>
          <p:cNvSpPr txBox="1"/>
          <p:nvPr/>
        </p:nvSpPr>
        <p:spPr>
          <a:xfrm>
            <a:off x="4366883" y="1134935"/>
            <a:ext cx="185994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867" dirty="0">
                <a:solidFill>
                  <a:srgbClr val="000000"/>
                </a:solidFill>
              </a:rPr>
              <a:t>Aanpassing</a:t>
            </a:r>
            <a:r>
              <a:rPr lang="nl-BE" sz="1867" dirty="0"/>
              <a:t> </a:t>
            </a:r>
            <a:r>
              <a:rPr lang="nl-BE" sz="1867" dirty="0">
                <a:solidFill>
                  <a:srgbClr val="C30045"/>
                </a:solidFill>
              </a:rPr>
              <a:t>2023</a:t>
            </a:r>
            <a:endParaRPr lang="fr-BE" sz="1867" dirty="0">
              <a:solidFill>
                <a:srgbClr val="C30045"/>
              </a:solidFill>
            </a:endParaRPr>
          </a:p>
        </p:txBody>
      </p:sp>
      <p:sp>
        <p:nvSpPr>
          <p:cNvPr id="13" name="TextBox 10">
            <a:extLst>
              <a:ext uri="{FF2B5EF4-FFF2-40B4-BE49-F238E27FC236}">
                <a16:creationId xmlns:a16="http://schemas.microsoft.com/office/drawing/2014/main" id="{193F6E5D-B1AF-95F5-B6C6-FB25651E07D0}"/>
              </a:ext>
            </a:extLst>
          </p:cNvPr>
          <p:cNvSpPr txBox="1"/>
          <p:nvPr/>
        </p:nvSpPr>
        <p:spPr>
          <a:xfrm>
            <a:off x="1911595" y="3912982"/>
            <a:ext cx="2161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solidFill>
                  <a:srgbClr val="000000"/>
                </a:solidFill>
              </a:rPr>
              <a:t>Onvoorziene impact van snel aantrekkende inflatie en energieschok</a:t>
            </a:r>
            <a:endParaRPr lang="fr-BE" sz="1400" dirty="0">
              <a:solidFill>
                <a:srgbClr val="000000"/>
              </a:solidFill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1B4B6A48-4DBC-1364-A217-6F22BCB7D4D9}"/>
              </a:ext>
            </a:extLst>
          </p:cNvPr>
          <p:cNvSpPr txBox="1"/>
          <p:nvPr/>
        </p:nvSpPr>
        <p:spPr>
          <a:xfrm>
            <a:off x="5666980" y="3918576"/>
            <a:ext cx="2260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solidFill>
                  <a:srgbClr val="000000"/>
                </a:solidFill>
              </a:rPr>
              <a:t>Verwachte impact hogere kosten 2023 (inflatieniveau/evolutie energiekosten)</a:t>
            </a:r>
            <a:endParaRPr lang="fr-BE" sz="1400" dirty="0">
              <a:solidFill>
                <a:srgbClr val="000000"/>
              </a:solidFill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07D97646-374D-9E6A-CC4A-B08EF01A715B}"/>
              </a:ext>
            </a:extLst>
          </p:cNvPr>
          <p:cNvSpPr txBox="1"/>
          <p:nvPr/>
        </p:nvSpPr>
        <p:spPr>
          <a:xfrm>
            <a:off x="4110765" y="3630705"/>
            <a:ext cx="168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dirty="0">
                <a:solidFill>
                  <a:srgbClr val="000000"/>
                </a:solidFill>
              </a:rPr>
              <a:t>01-01-2023</a:t>
            </a:r>
            <a:endParaRPr lang="fr-BE" sz="1800" dirty="0">
              <a:solidFill>
                <a:srgbClr val="000000"/>
              </a:solidFill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B67B15DB-207C-6BBA-33C1-80C22AC066C2}"/>
              </a:ext>
            </a:extLst>
          </p:cNvPr>
          <p:cNvSpPr txBox="1"/>
          <p:nvPr/>
        </p:nvSpPr>
        <p:spPr>
          <a:xfrm>
            <a:off x="4727379" y="4042692"/>
            <a:ext cx="43329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667">
                <a:solidFill>
                  <a:srgbClr val="C30045"/>
                </a:solidFill>
              </a:rPr>
              <a:t>+</a:t>
            </a:r>
            <a:endParaRPr lang="fr-BE" sz="2667">
              <a:solidFill>
                <a:srgbClr val="C30045"/>
              </a:solidFill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BF6BF52A-800C-ABF8-939B-EE5B5A7B6F8B}"/>
              </a:ext>
            </a:extLst>
          </p:cNvPr>
          <p:cNvSpPr txBox="1"/>
          <p:nvPr/>
        </p:nvSpPr>
        <p:spPr>
          <a:xfrm>
            <a:off x="273416" y="1828813"/>
            <a:ext cx="2205317" cy="707694"/>
          </a:xfrm>
          <a:prstGeom prst="rect">
            <a:avLst/>
          </a:prstGeom>
          <a:noFill/>
          <a:ln>
            <a:solidFill>
              <a:srgbClr val="53535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333" dirty="0">
                <a:solidFill>
                  <a:srgbClr val="000000"/>
                </a:solidFill>
              </a:rPr>
              <a:t>In 4e trim. 2021</a:t>
            </a:r>
          </a:p>
          <a:p>
            <a:pPr algn="ctr"/>
            <a:endParaRPr lang="nl-BE" sz="1333" dirty="0">
              <a:solidFill>
                <a:srgbClr val="000000"/>
              </a:solidFill>
            </a:endParaRPr>
          </a:p>
          <a:p>
            <a:pPr algn="ctr"/>
            <a:r>
              <a:rPr lang="nl-BE" sz="1333" dirty="0">
                <a:solidFill>
                  <a:srgbClr val="000000"/>
                </a:solidFill>
              </a:rPr>
              <a:t>Raming inflatie = </a:t>
            </a:r>
            <a:r>
              <a:rPr lang="nl-BE" sz="1333" dirty="0">
                <a:solidFill>
                  <a:srgbClr val="000000"/>
                </a:solidFill>
                <a:latin typeface="Belfius21 SemiBold" pitchFamily="2" charset="0"/>
              </a:rPr>
              <a:t>1,6%</a:t>
            </a:r>
            <a:endParaRPr lang="fr-BE" sz="1333" dirty="0">
              <a:solidFill>
                <a:srgbClr val="000000"/>
              </a:solidFill>
              <a:latin typeface="Belfius21 SemiBold" pitchFamily="2" charset="0"/>
            </a:endParaRPr>
          </a:p>
        </p:txBody>
      </p:sp>
      <p:sp>
        <p:nvSpPr>
          <p:cNvPr id="20" name="TextBox 14">
            <a:extLst>
              <a:ext uri="{FF2B5EF4-FFF2-40B4-BE49-F238E27FC236}">
                <a16:creationId xmlns:a16="http://schemas.microsoft.com/office/drawing/2014/main" id="{F1919FF3-2491-16F8-1027-1519BF1C73D6}"/>
              </a:ext>
            </a:extLst>
          </p:cNvPr>
          <p:cNvSpPr txBox="1"/>
          <p:nvPr/>
        </p:nvSpPr>
        <p:spPr>
          <a:xfrm>
            <a:off x="4176051" y="1820102"/>
            <a:ext cx="2112683" cy="707694"/>
          </a:xfrm>
          <a:prstGeom prst="rect">
            <a:avLst/>
          </a:prstGeom>
          <a:noFill/>
          <a:ln>
            <a:solidFill>
              <a:srgbClr val="53535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333" dirty="0">
                <a:solidFill>
                  <a:srgbClr val="000000"/>
                </a:solidFill>
              </a:rPr>
              <a:t>In 4e trim. 2022</a:t>
            </a:r>
          </a:p>
          <a:p>
            <a:pPr algn="ctr"/>
            <a:endParaRPr lang="nl-BE" sz="1333" dirty="0">
              <a:solidFill>
                <a:srgbClr val="000000"/>
              </a:solidFill>
            </a:endParaRPr>
          </a:p>
          <a:p>
            <a:pPr algn="ctr"/>
            <a:r>
              <a:rPr lang="nl-BE" sz="1333" dirty="0">
                <a:solidFill>
                  <a:srgbClr val="000000"/>
                </a:solidFill>
              </a:rPr>
              <a:t>Raming inflatie = </a:t>
            </a:r>
            <a:r>
              <a:rPr lang="nl-BE" sz="1333" dirty="0">
                <a:solidFill>
                  <a:srgbClr val="000000"/>
                </a:solidFill>
                <a:latin typeface="Belfius21 SemiBold" pitchFamily="2" charset="0"/>
              </a:rPr>
              <a:t>4,4%</a:t>
            </a:r>
            <a:endParaRPr lang="fr-BE" sz="1333" dirty="0">
              <a:solidFill>
                <a:srgbClr val="000000"/>
              </a:solidFill>
              <a:latin typeface="Belfius21 SemiBold" pitchFamily="2" charset="0"/>
            </a:endParaRPr>
          </a:p>
        </p:txBody>
      </p:sp>
      <p:sp>
        <p:nvSpPr>
          <p:cNvPr id="21" name="Arrow: Curved Down 17">
            <a:extLst>
              <a:ext uri="{FF2B5EF4-FFF2-40B4-BE49-F238E27FC236}">
                <a16:creationId xmlns:a16="http://schemas.microsoft.com/office/drawing/2014/main" id="{8550AC6B-9A45-417A-428B-3EFFD47601DE}"/>
              </a:ext>
            </a:extLst>
          </p:cNvPr>
          <p:cNvSpPr/>
          <p:nvPr/>
        </p:nvSpPr>
        <p:spPr>
          <a:xfrm>
            <a:off x="5036664" y="2789307"/>
            <a:ext cx="3033059" cy="595243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>
              <a:solidFill>
                <a:schemeClr val="tx1"/>
              </a:solidFill>
            </a:endParaRPr>
          </a:p>
        </p:txBody>
      </p:sp>
      <p:sp>
        <p:nvSpPr>
          <p:cNvPr id="22" name="Arrow: Curved Down 18">
            <a:extLst>
              <a:ext uri="{FF2B5EF4-FFF2-40B4-BE49-F238E27FC236}">
                <a16:creationId xmlns:a16="http://schemas.microsoft.com/office/drawing/2014/main" id="{E9362995-E452-D684-CE60-6DA517AAB854}"/>
              </a:ext>
            </a:extLst>
          </p:cNvPr>
          <p:cNvSpPr/>
          <p:nvPr/>
        </p:nvSpPr>
        <p:spPr>
          <a:xfrm>
            <a:off x="1606169" y="2821056"/>
            <a:ext cx="3033059" cy="595243"/>
          </a:xfrm>
          <a:prstGeom prst="curved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>
              <a:solidFill>
                <a:schemeClr val="tx1"/>
              </a:solidFill>
            </a:endParaRPr>
          </a:p>
        </p:txBody>
      </p:sp>
      <p:sp>
        <p:nvSpPr>
          <p:cNvPr id="23" name="Oval 19">
            <a:extLst>
              <a:ext uri="{FF2B5EF4-FFF2-40B4-BE49-F238E27FC236}">
                <a16:creationId xmlns:a16="http://schemas.microsoft.com/office/drawing/2014/main" id="{DCB20228-D3EA-9546-13EE-AC53E7F3A8C4}"/>
              </a:ext>
            </a:extLst>
          </p:cNvPr>
          <p:cNvSpPr/>
          <p:nvPr/>
        </p:nvSpPr>
        <p:spPr>
          <a:xfrm>
            <a:off x="1719731" y="3649020"/>
            <a:ext cx="2539998" cy="1426320"/>
          </a:xfrm>
          <a:prstGeom prst="ellipse">
            <a:avLst/>
          </a:prstGeom>
          <a:noFill/>
          <a:ln>
            <a:solidFill>
              <a:srgbClr val="C30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sp>
        <p:nvSpPr>
          <p:cNvPr id="24" name="Oval 20">
            <a:extLst>
              <a:ext uri="{FF2B5EF4-FFF2-40B4-BE49-F238E27FC236}">
                <a16:creationId xmlns:a16="http://schemas.microsoft.com/office/drawing/2014/main" id="{B72BC4E8-86EC-CCA3-DD00-84CECDB7F980}"/>
              </a:ext>
            </a:extLst>
          </p:cNvPr>
          <p:cNvSpPr/>
          <p:nvPr/>
        </p:nvSpPr>
        <p:spPr>
          <a:xfrm>
            <a:off x="5512222" y="3630705"/>
            <a:ext cx="2539997" cy="1444635"/>
          </a:xfrm>
          <a:prstGeom prst="ellipse">
            <a:avLst/>
          </a:prstGeom>
          <a:noFill/>
          <a:ln>
            <a:solidFill>
              <a:srgbClr val="C30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</p:spTree>
    <p:extLst>
      <p:ext uri="{BB962C8B-B14F-4D97-AF65-F5344CB8AC3E}">
        <p14:creationId xmlns:p14="http://schemas.microsoft.com/office/powerpoint/2010/main" val="76001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457B7-22B0-4691-9D61-A66BA0471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sz="2000" dirty="0">
                <a:solidFill>
                  <a:srgbClr val="C30045"/>
                </a:solidFill>
                <a:latin typeface="Belfius21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nl-BE" sz="2000" dirty="0">
                <a:latin typeface="Belfius21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l-BE" sz="2000" dirty="0">
                <a:solidFill>
                  <a:srgbClr val="000000"/>
                </a:solidFill>
                <a:latin typeface="Belfius21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nl-BE" sz="2000" dirty="0">
                <a:solidFill>
                  <a:srgbClr val="000000"/>
                </a:solidFill>
                <a:effectLst/>
                <a:latin typeface="Belfius21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ostenexplosie op alle vlakken</a:t>
            </a:r>
            <a:endParaRPr lang="fr-FR" sz="2000" dirty="0">
              <a:solidFill>
                <a:srgbClr val="000000"/>
              </a:solidFill>
              <a:latin typeface="Belfius21 Light" pitchFamily="2" charset="0"/>
              <a:cs typeface="Arial" panose="020B0604020202020204" pitchFamily="34" charset="0"/>
            </a:endParaRPr>
          </a:p>
        </p:txBody>
      </p:sp>
      <p:pic>
        <p:nvPicPr>
          <p:cNvPr id="2" name="Tijdelijke aanduiding voor inhoud 7">
            <a:extLst>
              <a:ext uri="{FF2B5EF4-FFF2-40B4-BE49-F238E27FC236}">
                <a16:creationId xmlns:a16="http://schemas.microsoft.com/office/drawing/2014/main" id="{78546253-612F-1C63-7C21-C14303F90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089" y="1016062"/>
            <a:ext cx="2739282" cy="348953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CD436BCF-636E-115C-56DB-F5F8C379F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012" y="1022381"/>
            <a:ext cx="3774770" cy="3490186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9EA193F3-60AC-67AE-F69A-32877FA6DC08}"/>
              </a:ext>
            </a:extLst>
          </p:cNvPr>
          <p:cNvSpPr/>
          <p:nvPr/>
        </p:nvSpPr>
        <p:spPr>
          <a:xfrm rot="10800000">
            <a:off x="3810270" y="1351427"/>
            <a:ext cx="288340" cy="2924737"/>
          </a:xfrm>
          <a:prstGeom prst="rightBrace">
            <a:avLst/>
          </a:prstGeom>
          <a:ln w="28575">
            <a:solidFill>
              <a:srgbClr val="5162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A477CB8-8372-264F-29E9-820EE95A9F34}"/>
              </a:ext>
            </a:extLst>
          </p:cNvPr>
          <p:cNvSpPr txBox="1"/>
          <p:nvPr/>
        </p:nvSpPr>
        <p:spPr>
          <a:xfrm>
            <a:off x="4479130" y="3028949"/>
            <a:ext cx="1571625" cy="271463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l-BE" dirty="0">
                <a:solidFill>
                  <a:srgbClr val="FFFFFF"/>
                </a:solidFill>
              </a:rPr>
              <a:t>Waarvan +286</a:t>
            </a:r>
          </a:p>
          <a:p>
            <a:pPr algn="l">
              <a:lnSpc>
                <a:spcPct val="150000"/>
              </a:lnSpc>
            </a:pPr>
            <a:r>
              <a:rPr lang="nl-BE" dirty="0">
                <a:solidFill>
                  <a:srgbClr val="FFFFFF"/>
                </a:solidFill>
              </a:rPr>
              <a:t> voor energie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1F54D9-27A2-D7DB-BA7E-EA7F291961CB}"/>
              </a:ext>
            </a:extLst>
          </p:cNvPr>
          <p:cNvSpPr txBox="1">
            <a:spLocks/>
          </p:cNvSpPr>
          <p:nvPr/>
        </p:nvSpPr>
        <p:spPr>
          <a:xfrm>
            <a:off x="7718612" y="795249"/>
            <a:ext cx="1425388" cy="373594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nl-BE" sz="1600" kern="0" dirty="0">
                <a:solidFill>
                  <a:srgbClr val="FFFFFF"/>
                </a:solidFill>
              </a:rPr>
              <a:t>Vlaanderen</a:t>
            </a:r>
          </a:p>
          <a:p>
            <a:pPr defTabSz="1219170"/>
            <a:endParaRPr lang="fr-BE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83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777B7-6348-A1D3-0389-FCD2938C13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7810" y="484726"/>
            <a:ext cx="8666190" cy="307949"/>
          </a:xfrm>
        </p:spPr>
        <p:txBody>
          <a:bodyPr/>
          <a:lstStyle/>
          <a:p>
            <a:r>
              <a:rPr lang="fr-FR" sz="1800" b="0" dirty="0" err="1">
                <a:solidFill>
                  <a:srgbClr val="C3004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Begrotingen</a:t>
            </a:r>
            <a:r>
              <a:rPr lang="fr-FR" sz="1800" b="0" dirty="0">
                <a:solidFill>
                  <a:srgbClr val="C3004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2023</a:t>
            </a:r>
            <a:r>
              <a:rPr lang="fr-FR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800" b="0" dirty="0" err="1">
                <a:solidFill>
                  <a:srgbClr val="53535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sterke</a:t>
            </a:r>
            <a:r>
              <a:rPr lang="fr-FR" sz="1800" b="0" dirty="0">
                <a:solidFill>
                  <a:srgbClr val="535353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toename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fr-FR" sz="18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alle</a:t>
            </a:r>
            <a:r>
              <a:rPr lang="fr-FR" sz="18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b="0" dirty="0" err="1">
                <a:solidFill>
                  <a:srgbClr val="C30144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uitgaven</a:t>
            </a:r>
            <a:r>
              <a:rPr lang="fr-FR" sz="1800" dirty="0" err="1">
                <a:latin typeface="+mj-lt"/>
                <a:cs typeface="Times New Roman" panose="02020603050405020304" pitchFamily="18" charset="0"/>
              </a:rPr>
              <a:t>categorieën</a:t>
            </a:r>
            <a:endParaRPr lang="fr-FR" sz="1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75E2F254-3A3F-9E50-7B68-A0173B5365EE}"/>
              </a:ext>
            </a:extLst>
          </p:cNvPr>
          <p:cNvSpPr/>
          <p:nvPr/>
        </p:nvSpPr>
        <p:spPr>
          <a:xfrm rot="10800000">
            <a:off x="3954442" y="1747985"/>
            <a:ext cx="288340" cy="2326219"/>
          </a:xfrm>
          <a:prstGeom prst="rightBrace">
            <a:avLst/>
          </a:prstGeom>
          <a:ln w="28575">
            <a:solidFill>
              <a:srgbClr val="5162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6329B2A-D16F-938A-104D-CEC477CD7EA8}"/>
              </a:ext>
            </a:extLst>
          </p:cNvPr>
          <p:cNvGraphicFramePr/>
          <p:nvPr/>
        </p:nvGraphicFramePr>
        <p:xfrm>
          <a:off x="4242782" y="1068806"/>
          <a:ext cx="4499421" cy="3850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75A3BC5-8479-99EC-C664-AD4AF584B461}"/>
              </a:ext>
            </a:extLst>
          </p:cNvPr>
          <p:cNvSpPr txBox="1"/>
          <p:nvPr/>
        </p:nvSpPr>
        <p:spPr>
          <a:xfrm>
            <a:off x="2986088" y="2293350"/>
            <a:ext cx="1082503" cy="10227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nl-BE" sz="1400" b="1" dirty="0">
                <a:solidFill>
                  <a:srgbClr val="C30144"/>
                </a:solidFill>
              </a:rPr>
              <a:t>+298 </a:t>
            </a:r>
            <a:r>
              <a:rPr lang="nl-BE" sz="1400" dirty="0" err="1">
                <a:solidFill>
                  <a:srgbClr val="C30144"/>
                </a:solidFill>
              </a:rPr>
              <a:t>mio</a:t>
            </a:r>
            <a:r>
              <a:rPr lang="nl-BE" sz="1400" dirty="0">
                <a:solidFill>
                  <a:srgbClr val="C30144"/>
                </a:solidFill>
              </a:rPr>
              <a:t>. EUR</a:t>
            </a:r>
            <a:endParaRPr lang="fr-BE" sz="1400" dirty="0">
              <a:solidFill>
                <a:srgbClr val="C30144"/>
              </a:solidFill>
            </a:endParaRPr>
          </a:p>
        </p:txBody>
      </p:sp>
      <p:graphicFrame>
        <p:nvGraphicFramePr>
          <p:cNvPr id="17" name="Grafiek 1">
            <a:extLst>
              <a:ext uri="{FF2B5EF4-FFF2-40B4-BE49-F238E27FC236}">
                <a16:creationId xmlns:a16="http://schemas.microsoft.com/office/drawing/2014/main" id="{5A209CD7-7C58-4B1F-8B2C-7B35E3C393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082777"/>
              </p:ext>
            </p:extLst>
          </p:nvPr>
        </p:nvGraphicFramePr>
        <p:xfrm>
          <a:off x="477810" y="1222856"/>
          <a:ext cx="2567133" cy="3422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92752CB-D26B-41E5-36DD-1902563E7152}"/>
              </a:ext>
            </a:extLst>
          </p:cNvPr>
          <p:cNvSpPr txBox="1">
            <a:spLocks/>
          </p:cNvSpPr>
          <p:nvPr/>
        </p:nvSpPr>
        <p:spPr>
          <a:xfrm>
            <a:off x="8142195" y="490781"/>
            <a:ext cx="1001806" cy="29583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BRUSSEL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FE0357-6F7F-B8C7-09FF-8A7BA1E4F38F}"/>
              </a:ext>
            </a:extLst>
          </p:cNvPr>
          <p:cNvSpPr txBox="1"/>
          <p:nvPr/>
        </p:nvSpPr>
        <p:spPr>
          <a:xfrm>
            <a:off x="4440517" y="1000916"/>
            <a:ext cx="1048871" cy="26941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fr-FR" dirty="0"/>
              <a:t>In </a:t>
            </a:r>
            <a:r>
              <a:rPr lang="fr-FR" dirty="0" err="1"/>
              <a:t>miljoen</a:t>
            </a:r>
            <a:r>
              <a:rPr lang="fr-FR" dirty="0"/>
              <a:t> EUR</a:t>
            </a:r>
          </a:p>
        </p:txBody>
      </p:sp>
    </p:spTree>
    <p:extLst>
      <p:ext uri="{BB962C8B-B14F-4D97-AF65-F5344CB8AC3E}">
        <p14:creationId xmlns:p14="http://schemas.microsoft.com/office/powerpoint/2010/main" val="3238641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">
            <a:extLst>
              <a:ext uri="{FF2B5EF4-FFF2-40B4-BE49-F238E27FC236}">
                <a16:creationId xmlns:a16="http://schemas.microsoft.com/office/drawing/2014/main" id="{23C9FBE7-5340-4914-828A-D9A22A3E7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2617043"/>
              </p:ext>
            </p:extLst>
          </p:nvPr>
        </p:nvGraphicFramePr>
        <p:xfrm>
          <a:off x="2231284" y="1852697"/>
          <a:ext cx="6648394" cy="2702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5EFE9F-19E1-6856-AD25-C62BEB73CC31}"/>
              </a:ext>
            </a:extLst>
          </p:cNvPr>
          <p:cNvSpPr txBox="1">
            <a:spLocks/>
          </p:cNvSpPr>
          <p:nvPr/>
        </p:nvSpPr>
        <p:spPr>
          <a:xfrm>
            <a:off x="925425" y="646302"/>
            <a:ext cx="10602297" cy="4105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nl-BE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26CFB68-7FEE-4CEC-C2EF-FACA58EBA737}"/>
              </a:ext>
            </a:extLst>
          </p:cNvPr>
          <p:cNvSpPr txBox="1"/>
          <p:nvPr/>
        </p:nvSpPr>
        <p:spPr>
          <a:xfrm>
            <a:off x="694068" y="769824"/>
            <a:ext cx="5654131" cy="4269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l-BE" sz="1600" dirty="0">
                <a:solidFill>
                  <a:srgbClr val="C30144"/>
                </a:solidFill>
                <a:latin typeface="Belfius21 Medium" pitchFamily="2" charset="0"/>
              </a:rPr>
              <a:t>Inflatie duwt loonkosten 12,4% hoger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E925394-899B-2672-E3FA-60128C9BEE33}"/>
              </a:ext>
            </a:extLst>
          </p:cNvPr>
          <p:cNvSpPr txBox="1">
            <a:spLocks/>
          </p:cNvSpPr>
          <p:nvPr/>
        </p:nvSpPr>
        <p:spPr>
          <a:xfrm>
            <a:off x="2248878" y="1299919"/>
            <a:ext cx="2285828" cy="394449"/>
          </a:xfrm>
          <a:prstGeom prst="rect">
            <a:avLst/>
          </a:prstGeom>
          <a:solidFill>
            <a:srgbClr val="C30243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1219170">
              <a:buFont typeface="Arial" panose="020B0604020202020204" pitchFamily="34" charset="0"/>
              <a:buChar char="•"/>
            </a:pPr>
            <a:r>
              <a:rPr lang="nl-BE" sz="1600" kern="0" dirty="0">
                <a:solidFill>
                  <a:srgbClr val="FFFFFF"/>
                </a:solidFill>
              </a:rPr>
              <a:t>Personeelskosten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</a:pPr>
            <a:endParaRPr lang="fr-BE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9E251247-B0DD-379E-4A92-050BC6900ECD}"/>
              </a:ext>
            </a:extLst>
          </p:cNvPr>
          <p:cNvSpPr/>
          <p:nvPr/>
        </p:nvSpPr>
        <p:spPr>
          <a:xfrm>
            <a:off x="113622" y="3789521"/>
            <a:ext cx="2054684" cy="60258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>
                <a:solidFill>
                  <a:srgbClr val="FFFFFF"/>
                </a:solidFill>
              </a:rPr>
              <a:t>Inflatie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E006ACA1-DE05-BF4E-78DB-68923A66A0DC}"/>
              </a:ext>
            </a:extLst>
          </p:cNvPr>
          <p:cNvCxnSpPr>
            <a:cxnSpLocks/>
          </p:cNvCxnSpPr>
          <p:nvPr/>
        </p:nvCxnSpPr>
        <p:spPr>
          <a:xfrm>
            <a:off x="2697800" y="2988570"/>
            <a:ext cx="32860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712FAA91-0A96-0A13-D803-F09CC8270784}"/>
              </a:ext>
            </a:extLst>
          </p:cNvPr>
          <p:cNvSpPr txBox="1"/>
          <p:nvPr/>
        </p:nvSpPr>
        <p:spPr>
          <a:xfrm>
            <a:off x="2940687" y="2877208"/>
            <a:ext cx="357790" cy="21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0000"/>
                </a:solidFill>
              </a:rPr>
              <a:t>150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781E2736-5B0B-4DE6-533B-6092E64BC5FD}"/>
              </a:ext>
            </a:extLst>
          </p:cNvPr>
          <p:cNvCxnSpPr>
            <a:cxnSpLocks/>
          </p:cNvCxnSpPr>
          <p:nvPr/>
        </p:nvCxnSpPr>
        <p:spPr>
          <a:xfrm>
            <a:off x="4672016" y="2716468"/>
            <a:ext cx="3247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id="{58052B5F-006D-24EF-E647-025A439D9EAC}"/>
              </a:ext>
            </a:extLst>
          </p:cNvPr>
          <p:cNvSpPr txBox="1"/>
          <p:nvPr/>
        </p:nvSpPr>
        <p:spPr>
          <a:xfrm>
            <a:off x="4972924" y="2606612"/>
            <a:ext cx="375424" cy="21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0000"/>
                </a:solidFill>
              </a:rPr>
              <a:t>260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711CD4D8-727E-B7A8-405D-A9302754E734}"/>
              </a:ext>
            </a:extLst>
          </p:cNvPr>
          <p:cNvCxnSpPr>
            <a:cxnSpLocks/>
          </p:cNvCxnSpPr>
          <p:nvPr/>
        </p:nvCxnSpPr>
        <p:spPr>
          <a:xfrm>
            <a:off x="5993606" y="2642425"/>
            <a:ext cx="3313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BB90752B-A1E7-2622-6A8A-51DCB8A3E785}"/>
              </a:ext>
            </a:extLst>
          </p:cNvPr>
          <p:cNvSpPr txBox="1"/>
          <p:nvPr/>
        </p:nvSpPr>
        <p:spPr>
          <a:xfrm>
            <a:off x="6325576" y="2524057"/>
            <a:ext cx="372218" cy="21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0000"/>
                </a:solidFill>
              </a:rPr>
              <a:t>350</a:t>
            </a:r>
          </a:p>
        </p:txBody>
      </p:sp>
      <p:sp>
        <p:nvSpPr>
          <p:cNvPr id="17" name="Pijl: rechts 16">
            <a:extLst>
              <a:ext uri="{FF2B5EF4-FFF2-40B4-BE49-F238E27FC236}">
                <a16:creationId xmlns:a16="http://schemas.microsoft.com/office/drawing/2014/main" id="{1C11C9B3-7A7D-8B71-F2A9-473D479DCC5E}"/>
              </a:ext>
            </a:extLst>
          </p:cNvPr>
          <p:cNvSpPr/>
          <p:nvPr/>
        </p:nvSpPr>
        <p:spPr>
          <a:xfrm>
            <a:off x="113622" y="2904922"/>
            <a:ext cx="2054684" cy="602587"/>
          </a:xfrm>
          <a:prstGeom prst="rightArrow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FFFFFF"/>
                </a:solidFill>
              </a:rPr>
              <a:t>Inflatie + pensioenbijdragen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5D8F20AD-5013-0E7D-DB15-3A6A4BBF0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sz="2000" dirty="0">
                <a:solidFill>
                  <a:srgbClr val="000000"/>
                </a:solidFill>
                <a:latin typeface="Belfius21 Light" pitchFamily="2" charset="0"/>
              </a:rPr>
              <a:t>Impact op gemeente-uitgaven?</a:t>
            </a:r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5A6ABBA3-0496-B47E-3EF5-3B8D184128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015656"/>
              </p:ext>
            </p:extLst>
          </p:nvPr>
        </p:nvGraphicFramePr>
        <p:xfrm>
          <a:off x="357488" y="1056901"/>
          <a:ext cx="2194380" cy="150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kstvak 17">
            <a:extLst>
              <a:ext uri="{FF2B5EF4-FFF2-40B4-BE49-F238E27FC236}">
                <a16:creationId xmlns:a16="http://schemas.microsoft.com/office/drawing/2014/main" id="{B032EC9A-E060-72F1-B055-296D7D3331E5}"/>
              </a:ext>
            </a:extLst>
          </p:cNvPr>
          <p:cNvSpPr txBox="1"/>
          <p:nvPr/>
        </p:nvSpPr>
        <p:spPr>
          <a:xfrm>
            <a:off x="244612" y="2750620"/>
            <a:ext cx="1442826" cy="29663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l-BE" dirty="0" err="1">
                <a:solidFill>
                  <a:srgbClr val="000000"/>
                </a:solidFill>
              </a:rPr>
              <a:t>Vastbenoemd</a:t>
            </a:r>
            <a:r>
              <a:rPr lang="nl-BE" dirty="0">
                <a:solidFill>
                  <a:srgbClr val="000000"/>
                </a:solidFill>
              </a:rPr>
              <a:t> personeel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D661B79B-3AF3-1B71-D1EC-667C4AA7166E}"/>
              </a:ext>
            </a:extLst>
          </p:cNvPr>
          <p:cNvSpPr txBox="1"/>
          <p:nvPr/>
        </p:nvSpPr>
        <p:spPr>
          <a:xfrm>
            <a:off x="234424" y="3633260"/>
            <a:ext cx="1442826" cy="29663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l-BE" dirty="0">
                <a:solidFill>
                  <a:srgbClr val="000000"/>
                </a:solidFill>
              </a:rPr>
              <a:t>Niet-</a:t>
            </a:r>
            <a:r>
              <a:rPr lang="nl-BE" dirty="0" err="1">
                <a:solidFill>
                  <a:srgbClr val="000000"/>
                </a:solidFill>
              </a:rPr>
              <a:t>vastbenoemd</a:t>
            </a:r>
            <a:r>
              <a:rPr lang="nl-BE" dirty="0">
                <a:solidFill>
                  <a:srgbClr val="000000"/>
                </a:solidFill>
              </a:rPr>
              <a:t> personeel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F31C982-53C6-1051-94A9-AD50869FE5BB}"/>
              </a:ext>
            </a:extLst>
          </p:cNvPr>
          <p:cNvSpPr/>
          <p:nvPr/>
        </p:nvSpPr>
        <p:spPr>
          <a:xfrm>
            <a:off x="4761575" y="2419709"/>
            <a:ext cx="618767" cy="2220607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8FBCED3-8566-68A3-6BD2-6D9D35EC159E}"/>
              </a:ext>
            </a:extLst>
          </p:cNvPr>
          <p:cNvSpPr txBox="1"/>
          <p:nvPr/>
        </p:nvSpPr>
        <p:spPr>
          <a:xfrm>
            <a:off x="4891044" y="3733517"/>
            <a:ext cx="323134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l-BE">
                <a:solidFill>
                  <a:srgbClr val="FFFFFF"/>
                </a:solidFill>
              </a:rPr>
              <a:t>58%</a:t>
            </a:r>
          </a:p>
        </p:txBody>
      </p:sp>
      <p:sp>
        <p:nvSpPr>
          <p:cNvPr id="21" name="Rechteraccolade 20">
            <a:extLst>
              <a:ext uri="{FF2B5EF4-FFF2-40B4-BE49-F238E27FC236}">
                <a16:creationId xmlns:a16="http://schemas.microsoft.com/office/drawing/2014/main" id="{E6421D05-DFA2-8C7A-6CE0-E3C49A696326}"/>
              </a:ext>
            </a:extLst>
          </p:cNvPr>
          <p:cNvSpPr/>
          <p:nvPr/>
        </p:nvSpPr>
        <p:spPr>
          <a:xfrm>
            <a:off x="5248553" y="2656175"/>
            <a:ext cx="133737" cy="6041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7C05AA7F-1C0D-A77C-1D6A-B50F692A0872}"/>
              </a:ext>
            </a:extLst>
          </p:cNvPr>
          <p:cNvSpPr txBox="1"/>
          <p:nvPr/>
        </p:nvSpPr>
        <p:spPr>
          <a:xfrm>
            <a:off x="5309488" y="2840841"/>
            <a:ext cx="399468" cy="218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rgbClr val="000000"/>
                </a:solidFill>
              </a:rPr>
              <a:t>34%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5CDBE3D-6907-926B-8DC0-749D29A07242}"/>
              </a:ext>
            </a:extLst>
          </p:cNvPr>
          <p:cNvSpPr txBox="1">
            <a:spLocks/>
          </p:cNvSpPr>
          <p:nvPr/>
        </p:nvSpPr>
        <p:spPr>
          <a:xfrm>
            <a:off x="7718612" y="795249"/>
            <a:ext cx="1425388" cy="373594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nl-BE" sz="1600" kern="0" dirty="0">
                <a:solidFill>
                  <a:srgbClr val="FFFFFF"/>
                </a:solidFill>
              </a:rPr>
              <a:t>Vlaanderen</a:t>
            </a:r>
          </a:p>
          <a:p>
            <a:pPr defTabSz="1219170"/>
            <a:endParaRPr lang="fr-BE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602E034-6B10-F615-F77C-25495B4335EA}"/>
              </a:ext>
            </a:extLst>
          </p:cNvPr>
          <p:cNvSpPr txBox="1">
            <a:spLocks/>
          </p:cNvSpPr>
          <p:nvPr/>
        </p:nvSpPr>
        <p:spPr>
          <a:xfrm>
            <a:off x="5497549" y="926051"/>
            <a:ext cx="601159" cy="29583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BRU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E6675387-83A6-429E-FB6A-84AD06D98771}"/>
              </a:ext>
            </a:extLst>
          </p:cNvPr>
          <p:cNvSpPr txBox="1"/>
          <p:nvPr/>
        </p:nvSpPr>
        <p:spPr>
          <a:xfrm>
            <a:off x="6245336" y="867972"/>
            <a:ext cx="1159256" cy="268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l-BE" sz="1400" dirty="0"/>
              <a:t>+11%</a:t>
            </a:r>
            <a:endParaRPr lang="fr-BE" sz="1400" dirty="0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4425DD4B-45C9-DADF-BBE1-018CD6F2A6DA}"/>
              </a:ext>
            </a:extLst>
          </p:cNvPr>
          <p:cNvSpPr/>
          <p:nvPr/>
        </p:nvSpPr>
        <p:spPr>
          <a:xfrm>
            <a:off x="5309487" y="722480"/>
            <a:ext cx="1585635" cy="69493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92240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5EFE9F-19E1-6856-AD25-C62BEB73CC31}"/>
              </a:ext>
            </a:extLst>
          </p:cNvPr>
          <p:cNvSpPr txBox="1">
            <a:spLocks/>
          </p:cNvSpPr>
          <p:nvPr/>
        </p:nvSpPr>
        <p:spPr>
          <a:xfrm>
            <a:off x="925425" y="646302"/>
            <a:ext cx="10602297" cy="4105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nl-BE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5D8F20AD-5013-0E7D-DB15-3A6A4BBF0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sz="2000" dirty="0">
                <a:solidFill>
                  <a:srgbClr val="000000"/>
                </a:solidFill>
              </a:rPr>
              <a:t>Impact op gemeente-uitgaven?</a:t>
            </a:r>
          </a:p>
        </p:txBody>
      </p:sp>
      <p:sp>
        <p:nvSpPr>
          <p:cNvPr id="23" name="TextBox 28">
            <a:extLst>
              <a:ext uri="{FF2B5EF4-FFF2-40B4-BE49-F238E27FC236}">
                <a16:creationId xmlns:a16="http://schemas.microsoft.com/office/drawing/2014/main" id="{09DF588C-4F90-61E2-E8D6-71465B42CC3B}"/>
              </a:ext>
            </a:extLst>
          </p:cNvPr>
          <p:cNvSpPr txBox="1"/>
          <p:nvPr/>
        </p:nvSpPr>
        <p:spPr>
          <a:xfrm>
            <a:off x="386614" y="2500555"/>
            <a:ext cx="3771918" cy="19966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endParaRPr lang="nl-BE" sz="1400" dirty="0">
              <a:solidFill>
                <a:srgbClr val="C30243"/>
              </a:solidFill>
              <a:effectLst/>
              <a:latin typeface="Belfius21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l-BE" sz="1400" dirty="0">
                <a:solidFill>
                  <a:srgbClr val="C30243"/>
                </a:solidFill>
                <a:effectLst/>
                <a:latin typeface="Belfius2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Personeel: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000000"/>
                </a:solidFill>
                <a:effectLst/>
                <a:latin typeface="Belfius2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Inflatie leidt tot indexatie van de lonen (5 x 2%)</a:t>
            </a:r>
          </a:p>
          <a:p>
            <a:endParaRPr lang="nl-BE" sz="1400" dirty="0">
              <a:solidFill>
                <a:srgbClr val="000000"/>
              </a:solidFill>
              <a:effectLst/>
              <a:latin typeface="Belfius21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000000"/>
                </a:solidFill>
                <a:latin typeface="Belfius2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Hogere p</a:t>
            </a:r>
            <a:r>
              <a:rPr lang="nl-BE" sz="1400" dirty="0">
                <a:solidFill>
                  <a:srgbClr val="000000"/>
                </a:solidFill>
                <a:effectLst/>
                <a:latin typeface="Belfius2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ensioenbijdragen voor </a:t>
            </a:r>
            <a:r>
              <a:rPr lang="nl-BE" sz="1400" dirty="0" err="1">
                <a:solidFill>
                  <a:srgbClr val="000000"/>
                </a:solidFill>
                <a:effectLst/>
                <a:latin typeface="Belfius2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vastbenoemd</a:t>
            </a:r>
            <a:r>
              <a:rPr lang="nl-BE" sz="1400" dirty="0">
                <a:solidFill>
                  <a:srgbClr val="000000"/>
                </a:solidFill>
                <a:effectLst/>
                <a:latin typeface="Belfius2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personeel</a:t>
            </a:r>
          </a:p>
          <a:p>
            <a:r>
              <a:rPr lang="nl-BE" sz="1400" dirty="0">
                <a:solidFill>
                  <a:srgbClr val="000000"/>
                </a:solidFill>
                <a:effectLst/>
                <a:latin typeface="Belfius2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(basis- en responsabiliseringsbijdrage) </a:t>
            </a:r>
          </a:p>
          <a:p>
            <a:pPr marL="227965" indent="-227965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nl-BE" sz="1333" dirty="0">
              <a:solidFill>
                <a:srgbClr val="000000"/>
              </a:solidFill>
              <a:latin typeface="Belfius21" pitchFamily="2" charset="0"/>
            </a:endParaRPr>
          </a:p>
          <a:p>
            <a:pPr marL="227965" indent="-227965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nl-BE" sz="1333" dirty="0">
              <a:solidFill>
                <a:srgbClr val="000000"/>
              </a:solidFill>
              <a:latin typeface="Belfius21" pitchFamily="2" charset="0"/>
            </a:endParaRPr>
          </a:p>
          <a:p>
            <a:pPr marL="227965" indent="-227965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nl-BE" sz="1333" dirty="0">
              <a:solidFill>
                <a:srgbClr val="000000"/>
              </a:solidFill>
              <a:latin typeface="Belfius21" pitchFamily="2" charset="0"/>
            </a:endParaRPr>
          </a:p>
          <a:p>
            <a:pPr marL="227965" indent="-227965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nl-BE" sz="1333" dirty="0">
              <a:solidFill>
                <a:srgbClr val="000000"/>
              </a:solidFill>
              <a:latin typeface="Belfius21" pitchFamily="2" charset="0"/>
            </a:endParaRPr>
          </a:p>
          <a:p>
            <a:pPr marL="227965" indent="-227965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nl-BE" sz="1333" dirty="0">
              <a:solidFill>
                <a:srgbClr val="000000"/>
              </a:solidFill>
              <a:latin typeface="Belfius21" pitchFamily="2" charset="0"/>
            </a:endParaRPr>
          </a:p>
          <a:p>
            <a:pPr algn="l">
              <a:lnSpc>
                <a:spcPct val="150000"/>
              </a:lnSpc>
            </a:pPr>
            <a:endParaRPr lang="fr-BE" sz="1333" dirty="0">
              <a:solidFill>
                <a:srgbClr val="000000"/>
              </a:solidFill>
              <a:latin typeface="Belfius21" pitchFamily="2" charset="0"/>
            </a:endParaRPr>
          </a:p>
        </p:txBody>
      </p:sp>
      <p:sp>
        <p:nvSpPr>
          <p:cNvPr id="24" name="TextBox 29">
            <a:extLst>
              <a:ext uri="{FF2B5EF4-FFF2-40B4-BE49-F238E27FC236}">
                <a16:creationId xmlns:a16="http://schemas.microsoft.com/office/drawing/2014/main" id="{5C3FD17A-0074-677E-DD7D-B35A5D35A6CA}"/>
              </a:ext>
            </a:extLst>
          </p:cNvPr>
          <p:cNvSpPr txBox="1"/>
          <p:nvPr/>
        </p:nvSpPr>
        <p:spPr>
          <a:xfrm>
            <a:off x="2248878" y="1838328"/>
            <a:ext cx="5705714" cy="258107"/>
          </a:xfrm>
          <a:prstGeom prst="rect">
            <a:avLst/>
          </a:prstGeom>
          <a:noFill/>
          <a:ln>
            <a:solidFill>
              <a:srgbClr val="C30144"/>
            </a:solidFill>
          </a:ln>
        </p:spPr>
        <p:txBody>
          <a:bodyPr wrap="square" rtlCol="0">
            <a:no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C30243"/>
                </a:solidFill>
                <a:latin typeface="Belfius Montserrat Medium" panose="00000600000000000000" pitchFamily="50" charset="0"/>
              </a:rPr>
              <a:t>Maar liefst 5 overschrijdingen </a:t>
            </a:r>
            <a:r>
              <a:rPr lang="nl-BE" sz="1200" dirty="0">
                <a:solidFill>
                  <a:srgbClr val="000000"/>
                </a:solidFill>
              </a:rPr>
              <a:t>van loonindex (+2%) over 2022 en 2023</a:t>
            </a:r>
            <a:endParaRPr lang="fr-BE" sz="1200" dirty="0">
              <a:solidFill>
                <a:srgbClr val="000000"/>
              </a:solidFill>
            </a:endParaRPr>
          </a:p>
        </p:txBody>
      </p:sp>
      <p:graphicFrame>
        <p:nvGraphicFramePr>
          <p:cNvPr id="25" name="Tabel 24">
            <a:extLst>
              <a:ext uri="{FF2B5EF4-FFF2-40B4-BE49-F238E27FC236}">
                <a16:creationId xmlns:a16="http://schemas.microsoft.com/office/drawing/2014/main" id="{BEFF9922-40CB-DF56-AF0A-0AFA38E9D4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346421"/>
              </p:ext>
            </p:extLst>
          </p:nvPr>
        </p:nvGraphicFramePr>
        <p:xfrm>
          <a:off x="4259136" y="2456326"/>
          <a:ext cx="4386655" cy="22949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7953">
                  <a:extLst>
                    <a:ext uri="{9D8B030D-6E8A-4147-A177-3AD203B41FA5}">
                      <a16:colId xmlns:a16="http://schemas.microsoft.com/office/drawing/2014/main" val="752870866"/>
                    </a:ext>
                  </a:extLst>
                </a:gridCol>
                <a:gridCol w="1251758">
                  <a:extLst>
                    <a:ext uri="{9D8B030D-6E8A-4147-A177-3AD203B41FA5}">
                      <a16:colId xmlns:a16="http://schemas.microsoft.com/office/drawing/2014/main" val="3543906102"/>
                    </a:ext>
                  </a:extLst>
                </a:gridCol>
                <a:gridCol w="2426944">
                  <a:extLst>
                    <a:ext uri="{9D8B030D-6E8A-4147-A177-3AD203B41FA5}">
                      <a16:colId xmlns:a16="http://schemas.microsoft.com/office/drawing/2014/main" val="2973392284"/>
                    </a:ext>
                  </a:extLst>
                </a:gridCol>
              </a:tblGrid>
              <a:tr h="229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B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FFFFFF"/>
                          </a:solidFill>
                          <a:effectLst/>
                        </a:rPr>
                        <a:t>Basisbijdrage</a:t>
                      </a:r>
                      <a:endParaRPr lang="nl-BE" sz="110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 dirty="0">
                          <a:solidFill>
                            <a:srgbClr val="FFFFFF"/>
                          </a:solidFill>
                          <a:effectLst/>
                        </a:rPr>
                        <a:t>Responsabiliseringsbijdrage </a:t>
                      </a:r>
                      <a:endParaRPr lang="nl-BE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7029277"/>
                  </a:ext>
                </a:extLst>
              </a:tr>
              <a:tr h="229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 dirty="0">
                          <a:solidFill>
                            <a:srgbClr val="FFFFFF"/>
                          </a:solidFill>
                          <a:effectLst/>
                        </a:rPr>
                        <a:t>2021</a:t>
                      </a:r>
                      <a:endParaRPr lang="nl-BE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 dirty="0">
                          <a:solidFill>
                            <a:srgbClr val="000000"/>
                          </a:solidFill>
                          <a:effectLst/>
                        </a:rPr>
                        <a:t>41,5%</a:t>
                      </a:r>
                      <a:endParaRPr lang="nl-B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</a:rPr>
                        <a:t>50,0%</a:t>
                      </a:r>
                      <a:endParaRPr lang="nl-B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2403886"/>
                  </a:ext>
                </a:extLst>
              </a:tr>
              <a:tr h="229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 dirty="0">
                          <a:solidFill>
                            <a:srgbClr val="FFFFFF"/>
                          </a:solidFill>
                          <a:effectLst/>
                        </a:rPr>
                        <a:t>2022</a:t>
                      </a:r>
                      <a:endParaRPr lang="nl-BE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 dirty="0">
                          <a:solidFill>
                            <a:srgbClr val="000000"/>
                          </a:solidFill>
                          <a:effectLst/>
                        </a:rPr>
                        <a:t>43,0%</a:t>
                      </a:r>
                      <a:endParaRPr lang="nl-B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</a:rPr>
                        <a:t>50,0%</a:t>
                      </a:r>
                      <a:endParaRPr lang="nl-B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52395991"/>
                  </a:ext>
                </a:extLst>
              </a:tr>
              <a:tr h="229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 dirty="0">
                          <a:solidFill>
                            <a:srgbClr val="FFFFFF"/>
                          </a:solidFill>
                          <a:effectLst/>
                        </a:rPr>
                        <a:t>2023</a:t>
                      </a:r>
                      <a:endParaRPr lang="nl-BE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 dirty="0">
                          <a:solidFill>
                            <a:srgbClr val="000000"/>
                          </a:solidFill>
                          <a:effectLst/>
                        </a:rPr>
                        <a:t>44,0%</a:t>
                      </a:r>
                      <a:endParaRPr lang="nl-B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 dirty="0">
                          <a:solidFill>
                            <a:srgbClr val="000000"/>
                          </a:solidFill>
                          <a:effectLst/>
                        </a:rPr>
                        <a:t>66,0%</a:t>
                      </a:r>
                      <a:endParaRPr lang="nl-B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3102643"/>
                  </a:ext>
                </a:extLst>
              </a:tr>
              <a:tr h="229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 dirty="0">
                          <a:solidFill>
                            <a:srgbClr val="FFFFFF"/>
                          </a:solidFill>
                          <a:effectLst/>
                        </a:rPr>
                        <a:t>2024</a:t>
                      </a:r>
                      <a:endParaRPr lang="nl-BE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</a:rPr>
                        <a:t>45,0%</a:t>
                      </a:r>
                      <a:endParaRPr lang="nl-B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 dirty="0">
                          <a:solidFill>
                            <a:srgbClr val="000000"/>
                          </a:solidFill>
                          <a:effectLst/>
                        </a:rPr>
                        <a:t>75,0%</a:t>
                      </a:r>
                      <a:endParaRPr lang="nl-B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3422091"/>
                  </a:ext>
                </a:extLst>
              </a:tr>
              <a:tr h="229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 dirty="0">
                          <a:solidFill>
                            <a:srgbClr val="FFFFFF"/>
                          </a:solidFill>
                          <a:effectLst/>
                        </a:rPr>
                        <a:t>2025</a:t>
                      </a:r>
                      <a:endParaRPr lang="nl-BE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</a:rPr>
                        <a:t>45,0%</a:t>
                      </a:r>
                      <a:endParaRPr lang="nl-B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 dirty="0">
                          <a:solidFill>
                            <a:srgbClr val="000000"/>
                          </a:solidFill>
                          <a:effectLst/>
                        </a:rPr>
                        <a:t>78,0%</a:t>
                      </a:r>
                      <a:endParaRPr lang="nl-B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0352364"/>
                  </a:ext>
                </a:extLst>
              </a:tr>
              <a:tr h="229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 dirty="0">
                          <a:solidFill>
                            <a:srgbClr val="FFFFFF"/>
                          </a:solidFill>
                          <a:effectLst/>
                        </a:rPr>
                        <a:t>2026</a:t>
                      </a:r>
                      <a:endParaRPr lang="nl-BE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>
                          <a:solidFill>
                            <a:srgbClr val="000000"/>
                          </a:solidFill>
                          <a:effectLst/>
                        </a:rPr>
                        <a:t>45,0%</a:t>
                      </a:r>
                      <a:endParaRPr lang="nl-BE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 dirty="0">
                          <a:solidFill>
                            <a:srgbClr val="000000"/>
                          </a:solidFill>
                          <a:effectLst/>
                        </a:rPr>
                        <a:t>81,0%</a:t>
                      </a:r>
                      <a:endParaRPr lang="nl-B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4806785"/>
                  </a:ext>
                </a:extLst>
              </a:tr>
              <a:tr h="229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 dirty="0">
                          <a:solidFill>
                            <a:srgbClr val="FFFFFF"/>
                          </a:solidFill>
                          <a:effectLst/>
                        </a:rPr>
                        <a:t>2027</a:t>
                      </a:r>
                      <a:endParaRPr lang="nl-BE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 dirty="0">
                          <a:solidFill>
                            <a:srgbClr val="000000"/>
                          </a:solidFill>
                          <a:effectLst/>
                        </a:rPr>
                        <a:t>45,0%</a:t>
                      </a:r>
                      <a:endParaRPr lang="nl-B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 dirty="0">
                          <a:solidFill>
                            <a:srgbClr val="000000"/>
                          </a:solidFill>
                          <a:effectLst/>
                        </a:rPr>
                        <a:t>84,0%</a:t>
                      </a:r>
                      <a:endParaRPr lang="nl-B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2735378"/>
                  </a:ext>
                </a:extLst>
              </a:tr>
              <a:tr h="229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 dirty="0">
                          <a:solidFill>
                            <a:srgbClr val="FFFFFF"/>
                          </a:solidFill>
                          <a:effectLst/>
                        </a:rPr>
                        <a:t>2028</a:t>
                      </a:r>
                      <a:endParaRPr lang="nl-BE" sz="1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 dirty="0">
                          <a:solidFill>
                            <a:srgbClr val="000000"/>
                          </a:solidFill>
                          <a:effectLst/>
                        </a:rPr>
                        <a:t>45,0%</a:t>
                      </a:r>
                      <a:endParaRPr lang="nl-B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100" dirty="0">
                          <a:solidFill>
                            <a:srgbClr val="000000"/>
                          </a:solidFill>
                          <a:effectLst/>
                        </a:rPr>
                        <a:t>86,0%</a:t>
                      </a:r>
                      <a:endParaRPr lang="nl-BE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7005249"/>
                  </a:ext>
                </a:extLst>
              </a:tr>
              <a:tr h="229491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nl-NL" sz="1000" b="0" dirty="0">
                          <a:solidFill>
                            <a:srgbClr val="000000"/>
                          </a:solidFill>
                          <a:effectLst/>
                        </a:rPr>
                        <a:t>Bron: VVSG op basis van ramingen van Federale Pensioendienst</a:t>
                      </a:r>
                      <a:endParaRPr lang="nl-BE" sz="1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388366"/>
                  </a:ext>
                </a:extLst>
              </a:tr>
            </a:tbl>
          </a:graphicData>
        </a:graphic>
      </p:graphicFrame>
      <p:graphicFrame>
        <p:nvGraphicFramePr>
          <p:cNvPr id="2" name="Grafiek 5">
            <a:extLst>
              <a:ext uri="{FF2B5EF4-FFF2-40B4-BE49-F238E27FC236}">
                <a16:creationId xmlns:a16="http://schemas.microsoft.com/office/drawing/2014/main" id="{4FB1DBF8-A017-4240-CBDF-F0CDB05D2C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7228615"/>
              </p:ext>
            </p:extLst>
          </p:nvPr>
        </p:nvGraphicFramePr>
        <p:xfrm>
          <a:off x="357488" y="1056901"/>
          <a:ext cx="2194380" cy="150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A0DB4BF-5927-EF7C-5A76-F3451810572B}"/>
              </a:ext>
            </a:extLst>
          </p:cNvPr>
          <p:cNvSpPr txBox="1">
            <a:spLocks/>
          </p:cNvSpPr>
          <p:nvPr/>
        </p:nvSpPr>
        <p:spPr>
          <a:xfrm>
            <a:off x="2248878" y="1299919"/>
            <a:ext cx="2285828" cy="394449"/>
          </a:xfrm>
          <a:prstGeom prst="rect">
            <a:avLst/>
          </a:prstGeom>
          <a:solidFill>
            <a:srgbClr val="C30243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1219170">
              <a:buFont typeface="Arial" panose="020B0604020202020204" pitchFamily="34" charset="0"/>
              <a:buChar char="•"/>
            </a:pPr>
            <a:r>
              <a:rPr lang="nl-BE" sz="1600" kern="0">
                <a:solidFill>
                  <a:srgbClr val="FFFFFF"/>
                </a:solidFill>
              </a:rPr>
              <a:t>Personeelskosten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</a:pPr>
            <a:endParaRPr lang="fr-BE" sz="24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962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5EFE9F-19E1-6856-AD25-C62BEB73CC31}"/>
              </a:ext>
            </a:extLst>
          </p:cNvPr>
          <p:cNvSpPr txBox="1">
            <a:spLocks/>
          </p:cNvSpPr>
          <p:nvPr/>
        </p:nvSpPr>
        <p:spPr>
          <a:xfrm>
            <a:off x="925425" y="646302"/>
            <a:ext cx="10602297" cy="4105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nl-BE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26CFB68-7FEE-4CEC-C2EF-FACA58EBA737}"/>
              </a:ext>
            </a:extLst>
          </p:cNvPr>
          <p:cNvSpPr txBox="1"/>
          <p:nvPr/>
        </p:nvSpPr>
        <p:spPr>
          <a:xfrm>
            <a:off x="694068" y="720992"/>
            <a:ext cx="5654131" cy="4269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nl-BE" sz="1600">
                <a:solidFill>
                  <a:srgbClr val="C30144"/>
                </a:solidFill>
                <a:latin typeface="Belfius Montserrat Medium" panose="00000600000000000000" pitchFamily="50" charset="0"/>
              </a:rPr>
              <a:t>Energie-uitgaven verdubbelen</a:t>
            </a:r>
            <a:r>
              <a:rPr lang="nl-BE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50000"/>
              </a:lnSpc>
            </a:pPr>
            <a:endParaRPr lang="nl-BE" sz="1600">
              <a:solidFill>
                <a:srgbClr val="C30144"/>
              </a:solidFill>
              <a:latin typeface="Belfius Montserrat Medium" panose="00000600000000000000" pitchFamily="50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E925394-899B-2672-E3FA-60128C9BEE33}"/>
              </a:ext>
            </a:extLst>
          </p:cNvPr>
          <p:cNvSpPr txBox="1">
            <a:spLocks/>
          </p:cNvSpPr>
          <p:nvPr/>
        </p:nvSpPr>
        <p:spPr>
          <a:xfrm>
            <a:off x="2259200" y="1294077"/>
            <a:ext cx="4721009" cy="394449"/>
          </a:xfrm>
          <a:prstGeom prst="rect">
            <a:avLst/>
          </a:prstGeom>
          <a:solidFill>
            <a:srgbClr val="C30243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1219170">
              <a:buFont typeface="Arial" panose="020B0604020202020204" pitchFamily="34" charset="0"/>
              <a:buChar char="•"/>
            </a:pPr>
            <a:r>
              <a:rPr lang="nl-BE" sz="1600" kern="0" dirty="0">
                <a:solidFill>
                  <a:srgbClr val="FFFFFF"/>
                </a:solidFill>
              </a:rPr>
              <a:t>Aankoopkosten goederen en diensten</a:t>
            </a:r>
          </a:p>
          <a:p>
            <a:pPr marL="228594" indent="-228594" defTabSz="1219170">
              <a:buFont typeface="Arial" panose="020B0604020202020204" pitchFamily="34" charset="0"/>
              <a:buChar char="•"/>
            </a:pPr>
            <a:endParaRPr lang="fr-BE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5D8F20AD-5013-0E7D-DB15-3A6A4BBF0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sz="2000" dirty="0">
                <a:solidFill>
                  <a:srgbClr val="000000"/>
                </a:solidFill>
              </a:rPr>
              <a:t>Impact op gemeente-uitgaven?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10A3B522-AC0B-30B1-8700-9868CB077253}"/>
              </a:ext>
            </a:extLst>
          </p:cNvPr>
          <p:cNvSpPr txBox="1"/>
          <p:nvPr/>
        </p:nvSpPr>
        <p:spPr>
          <a:xfrm>
            <a:off x="4366559" y="3298108"/>
            <a:ext cx="3720028" cy="1365374"/>
          </a:xfrm>
          <a:prstGeom prst="rect">
            <a:avLst/>
          </a:prstGeom>
          <a:noFill/>
          <a:ln>
            <a:solidFill>
              <a:srgbClr val="535353"/>
            </a:solidFill>
          </a:ln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rgbClr val="C30243"/>
                </a:solidFill>
                <a:latin typeface="Belfius21 Medium" pitchFamily="2" charset="0"/>
              </a:rPr>
              <a:t>Duurzame investeringen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000000"/>
                </a:solidFill>
                <a:latin typeface="Belfius2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nl-BE" sz="1400" dirty="0">
                <a:solidFill>
                  <a:srgbClr val="000000"/>
                </a:solidFill>
                <a:effectLst/>
                <a:latin typeface="Belfius2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nergiezuinige ledverlichting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000000"/>
                </a:solidFill>
                <a:latin typeface="Belfius2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nl-BE" sz="1400" dirty="0">
                <a:solidFill>
                  <a:srgbClr val="000000"/>
                </a:solidFill>
                <a:effectLst/>
                <a:latin typeface="Belfius2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ebouwen energiezuinig maken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BE" sz="1400" dirty="0">
                <a:solidFill>
                  <a:srgbClr val="000000"/>
                </a:solidFill>
                <a:latin typeface="Belfius2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nl-BE" sz="1400" dirty="0">
                <a:solidFill>
                  <a:srgbClr val="000000"/>
                </a:solidFill>
                <a:effectLst/>
                <a:latin typeface="Belfius2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pwekken van eigen energie</a:t>
            </a:r>
            <a:endParaRPr lang="fr-BE" sz="1400" dirty="0">
              <a:solidFill>
                <a:srgbClr val="000000"/>
              </a:solidFill>
              <a:latin typeface="Belfius21" pitchFamily="2" charset="0"/>
            </a:endParaRPr>
          </a:p>
        </p:txBody>
      </p:sp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67BC23BA-48F9-D700-8A85-1AEDBDBCF2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3738550"/>
              </p:ext>
            </p:extLst>
          </p:nvPr>
        </p:nvGraphicFramePr>
        <p:xfrm>
          <a:off x="432681" y="1064851"/>
          <a:ext cx="2047626" cy="14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66FBAA65-F488-ED7F-5875-87C0B7771D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8015388"/>
              </p:ext>
            </p:extLst>
          </p:nvPr>
        </p:nvGraphicFramePr>
        <p:xfrm>
          <a:off x="7037715" y="1205848"/>
          <a:ext cx="1843892" cy="1278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E2C535D5-8378-47A5-9B91-0FACF340C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042349"/>
              </p:ext>
            </p:extLst>
          </p:nvPr>
        </p:nvGraphicFramePr>
        <p:xfrm>
          <a:off x="694068" y="3298108"/>
          <a:ext cx="3304602" cy="1018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4864">
                  <a:extLst>
                    <a:ext uri="{9D8B030D-6E8A-4147-A177-3AD203B41FA5}">
                      <a16:colId xmlns:a16="http://schemas.microsoft.com/office/drawing/2014/main" val="2811320186"/>
                    </a:ext>
                  </a:extLst>
                </a:gridCol>
                <a:gridCol w="750032">
                  <a:extLst>
                    <a:ext uri="{9D8B030D-6E8A-4147-A177-3AD203B41FA5}">
                      <a16:colId xmlns:a16="http://schemas.microsoft.com/office/drawing/2014/main" val="1512677780"/>
                    </a:ext>
                  </a:extLst>
                </a:gridCol>
                <a:gridCol w="931075">
                  <a:extLst>
                    <a:ext uri="{9D8B030D-6E8A-4147-A177-3AD203B41FA5}">
                      <a16:colId xmlns:a16="http://schemas.microsoft.com/office/drawing/2014/main" val="884884192"/>
                    </a:ext>
                  </a:extLst>
                </a:gridCol>
                <a:gridCol w="778631">
                  <a:extLst>
                    <a:ext uri="{9D8B030D-6E8A-4147-A177-3AD203B41FA5}">
                      <a16:colId xmlns:a16="http://schemas.microsoft.com/office/drawing/2014/main" val="156605740"/>
                    </a:ext>
                  </a:extLst>
                </a:gridCol>
              </a:tblGrid>
              <a:tr h="521208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 miljoen EUR</a:t>
                      </a:r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 EUR/inw.</a:t>
                      </a:r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Maal 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733107"/>
                  </a:ext>
                </a:extLst>
              </a:tr>
              <a:tr h="248780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 dirty="0">
                          <a:solidFill>
                            <a:srgbClr val="C30243"/>
                          </a:solidFill>
                          <a:effectLst/>
                        </a:rPr>
                        <a:t>Elektriciteit</a:t>
                      </a:r>
                      <a:endParaRPr lang="nl-BE" sz="1000" b="0" i="0" u="none" strike="noStrike" dirty="0">
                        <a:solidFill>
                          <a:srgbClr val="C302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327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49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1,9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701560"/>
                  </a:ext>
                </a:extLst>
              </a:tr>
              <a:tr h="248780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 dirty="0">
                          <a:solidFill>
                            <a:srgbClr val="C30243"/>
                          </a:solidFill>
                          <a:effectLst/>
                        </a:rPr>
                        <a:t>Gas</a:t>
                      </a:r>
                      <a:endParaRPr lang="nl-BE" sz="1000" b="0" i="0" u="none" strike="noStrike" dirty="0">
                        <a:solidFill>
                          <a:srgbClr val="C302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>
                          <a:solidFill>
                            <a:srgbClr val="000000"/>
                          </a:solidFill>
                          <a:effectLst/>
                        </a:rPr>
                        <a:t>181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3,3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690821"/>
                  </a:ext>
                </a:extLst>
              </a:tr>
            </a:tbl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B55FC526-41CC-335B-93FB-28F16D982EF5}"/>
              </a:ext>
            </a:extLst>
          </p:cNvPr>
          <p:cNvSpPr txBox="1"/>
          <p:nvPr/>
        </p:nvSpPr>
        <p:spPr>
          <a:xfrm>
            <a:off x="7495618" y="1133623"/>
            <a:ext cx="314315" cy="3205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l-BE" sz="1100" dirty="0">
                <a:solidFill>
                  <a:srgbClr val="000000"/>
                </a:solidFill>
              </a:rPr>
              <a:t>4%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B70A0B-A9AE-7FB1-AABA-529F1C02419B}"/>
              </a:ext>
            </a:extLst>
          </p:cNvPr>
          <p:cNvSpPr txBox="1">
            <a:spLocks/>
          </p:cNvSpPr>
          <p:nvPr/>
        </p:nvSpPr>
        <p:spPr>
          <a:xfrm>
            <a:off x="7718612" y="795249"/>
            <a:ext cx="1425388" cy="373594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nl-BE" sz="1600" kern="0" dirty="0">
                <a:solidFill>
                  <a:srgbClr val="FFFFFF"/>
                </a:solidFill>
              </a:rPr>
              <a:t>Vlaanderen</a:t>
            </a:r>
          </a:p>
          <a:p>
            <a:pPr defTabSz="1219170"/>
            <a:endParaRPr lang="fr-BE" sz="2400" kern="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DE848630-0C50-3CC2-9C0B-25122F60F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910492"/>
              </p:ext>
            </p:extLst>
          </p:nvPr>
        </p:nvGraphicFramePr>
        <p:xfrm>
          <a:off x="2259199" y="1904438"/>
          <a:ext cx="4721009" cy="1082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6987">
                  <a:extLst>
                    <a:ext uri="{9D8B030D-6E8A-4147-A177-3AD203B41FA5}">
                      <a16:colId xmlns:a16="http://schemas.microsoft.com/office/drawing/2014/main" val="2811320186"/>
                    </a:ext>
                  </a:extLst>
                </a:gridCol>
                <a:gridCol w="1071508">
                  <a:extLst>
                    <a:ext uri="{9D8B030D-6E8A-4147-A177-3AD203B41FA5}">
                      <a16:colId xmlns:a16="http://schemas.microsoft.com/office/drawing/2014/main" val="1512677780"/>
                    </a:ext>
                  </a:extLst>
                </a:gridCol>
                <a:gridCol w="1330149">
                  <a:extLst>
                    <a:ext uri="{9D8B030D-6E8A-4147-A177-3AD203B41FA5}">
                      <a16:colId xmlns:a16="http://schemas.microsoft.com/office/drawing/2014/main" val="884884192"/>
                    </a:ext>
                  </a:extLst>
                </a:gridCol>
                <a:gridCol w="1112365">
                  <a:extLst>
                    <a:ext uri="{9D8B030D-6E8A-4147-A177-3AD203B41FA5}">
                      <a16:colId xmlns:a16="http://schemas.microsoft.com/office/drawing/2014/main" val="156605740"/>
                    </a:ext>
                  </a:extLst>
                </a:gridCol>
              </a:tblGrid>
              <a:tr h="521208">
                <a:tc>
                  <a:txBody>
                    <a:bodyPr/>
                    <a:lstStyle/>
                    <a:p>
                      <a:pPr algn="l" fontAlgn="b"/>
                      <a:r>
                        <a:rPr lang="nl-BE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 miljoen EUR</a:t>
                      </a:r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9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 EUR/inw.</a:t>
                      </a:r>
                      <a:endParaRPr lang="nl-BE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Maal 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733107"/>
                  </a:ext>
                </a:extLst>
              </a:tr>
              <a:tr h="248780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 dirty="0">
                          <a:solidFill>
                            <a:srgbClr val="C30243"/>
                          </a:solidFill>
                          <a:effectLst/>
                        </a:rPr>
                        <a:t>Energie-uitgaven*</a:t>
                      </a:r>
                      <a:endParaRPr lang="nl-BE" sz="1000" b="0" i="0" u="none" strike="noStrike" dirty="0">
                        <a:solidFill>
                          <a:srgbClr val="C302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solidFill>
                            <a:srgbClr val="C30243"/>
                          </a:solidFill>
                          <a:effectLst/>
                        </a:rPr>
                        <a:t>541</a:t>
                      </a:r>
                      <a:endParaRPr lang="nl-BE" sz="1000" b="0" i="0" u="none" strike="noStrike" dirty="0">
                        <a:solidFill>
                          <a:srgbClr val="C302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solidFill>
                            <a:srgbClr val="C30243"/>
                          </a:solidFill>
                          <a:effectLst/>
                        </a:rPr>
                        <a:t>81</a:t>
                      </a:r>
                      <a:endParaRPr lang="nl-BE" sz="1000" b="0" i="0" u="none" strike="noStrike" dirty="0">
                        <a:solidFill>
                          <a:srgbClr val="C302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u="none" strike="noStrike" dirty="0">
                          <a:solidFill>
                            <a:srgbClr val="C30243"/>
                          </a:solidFill>
                          <a:effectLst/>
                        </a:rPr>
                        <a:t>2,1</a:t>
                      </a:r>
                      <a:endParaRPr lang="nl-BE" sz="1200" b="1" i="0" u="none" strike="noStrike" dirty="0">
                        <a:solidFill>
                          <a:srgbClr val="C302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1701560"/>
                  </a:ext>
                </a:extLst>
              </a:tr>
              <a:tr h="248780">
                <a:tc>
                  <a:txBody>
                    <a:bodyPr/>
                    <a:lstStyle/>
                    <a:p>
                      <a:pPr algn="l" fontAlgn="b"/>
                      <a:r>
                        <a:rPr lang="nl-BE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waarvan straatverlichting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145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nl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1,8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690821"/>
                  </a:ext>
                </a:extLst>
              </a:tr>
            </a:tbl>
          </a:graphicData>
        </a:graphic>
      </p:graphicFrame>
      <p:sp>
        <p:nvSpPr>
          <p:cNvPr id="8" name="Tekstvak 7">
            <a:extLst>
              <a:ext uri="{FF2B5EF4-FFF2-40B4-BE49-F238E27FC236}">
                <a16:creationId xmlns:a16="http://schemas.microsoft.com/office/drawing/2014/main" id="{B458FAC0-DA06-B3BE-1A63-90FF75735694}"/>
              </a:ext>
            </a:extLst>
          </p:cNvPr>
          <p:cNvSpPr txBox="1"/>
          <p:nvPr/>
        </p:nvSpPr>
        <p:spPr>
          <a:xfrm>
            <a:off x="694068" y="4663482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l-BE" dirty="0"/>
              <a:t>* </a:t>
            </a:r>
            <a:r>
              <a:rPr lang="nl-BE" dirty="0" err="1"/>
              <a:t>Energieslurpers</a:t>
            </a:r>
            <a:r>
              <a:rPr lang="nl-BE" dirty="0"/>
              <a:t> zoals sportinfrastructuur en zwembad meestal ondergebracht bij AGB (gemeentebedrijven)</a:t>
            </a:r>
          </a:p>
        </p:txBody>
      </p:sp>
      <p:cxnSp>
        <p:nvCxnSpPr>
          <p:cNvPr id="12" name="Verbindingslijn: gebogen 11">
            <a:extLst>
              <a:ext uri="{FF2B5EF4-FFF2-40B4-BE49-F238E27FC236}">
                <a16:creationId xmlns:a16="http://schemas.microsoft.com/office/drawing/2014/main" id="{C5E54720-B7D2-9EC5-DE6F-DD1917EF9AFB}"/>
              </a:ext>
            </a:extLst>
          </p:cNvPr>
          <p:cNvCxnSpPr/>
          <p:nvPr/>
        </p:nvCxnSpPr>
        <p:spPr>
          <a:xfrm rot="10800000" flipV="1">
            <a:off x="680319" y="2571749"/>
            <a:ext cx="1565131" cy="1409045"/>
          </a:xfrm>
          <a:prstGeom prst="bentConnector3">
            <a:avLst>
              <a:gd name="adj1" fmla="val 12379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B4937F1-E505-5102-DCFE-2B6E3D7D87E0}"/>
              </a:ext>
            </a:extLst>
          </p:cNvPr>
          <p:cNvSpPr txBox="1">
            <a:spLocks/>
          </p:cNvSpPr>
          <p:nvPr/>
        </p:nvSpPr>
        <p:spPr>
          <a:xfrm>
            <a:off x="5109774" y="82432"/>
            <a:ext cx="601159" cy="29583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BRU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3D22513B-F74D-1D8D-D447-6E4737EA1082}"/>
              </a:ext>
            </a:extLst>
          </p:cNvPr>
          <p:cNvSpPr txBox="1"/>
          <p:nvPr/>
        </p:nvSpPr>
        <p:spPr>
          <a:xfrm>
            <a:off x="5005842" y="397367"/>
            <a:ext cx="3550457" cy="4267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Kosten</a:t>
            </a:r>
            <a:r>
              <a:rPr lang="fr-FR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van </a:t>
            </a:r>
            <a:r>
              <a:rPr lang="fr-FR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gebouwen</a:t>
            </a:r>
            <a:r>
              <a:rPr lang="fr-FR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+18,5% </a:t>
            </a:r>
          </a:p>
          <a:p>
            <a:pPr>
              <a:lnSpc>
                <a:spcPct val="150000"/>
              </a:lnSpc>
            </a:pPr>
            <a:r>
              <a:rPr lang="fr-FR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waarvan</a:t>
            </a:r>
            <a:r>
              <a:rPr lang="fr-FR" sz="1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+62% </a:t>
            </a:r>
            <a:r>
              <a:rPr lang="fr-FR" sz="1200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energiekosten</a:t>
            </a:r>
            <a:endParaRPr lang="fr-FR" sz="1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fr-BE" sz="1400" dirty="0"/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056800A4-BBCE-4A63-43FE-F28C4A43882B}"/>
              </a:ext>
            </a:extLst>
          </p:cNvPr>
          <p:cNvSpPr/>
          <p:nvPr/>
        </p:nvSpPr>
        <p:spPr>
          <a:xfrm>
            <a:off x="4923437" y="60622"/>
            <a:ext cx="2508642" cy="998527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1921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5EFE9F-19E1-6856-AD25-C62BEB73CC31}"/>
              </a:ext>
            </a:extLst>
          </p:cNvPr>
          <p:cNvSpPr txBox="1">
            <a:spLocks/>
          </p:cNvSpPr>
          <p:nvPr/>
        </p:nvSpPr>
        <p:spPr>
          <a:xfrm>
            <a:off x="925425" y="646302"/>
            <a:ext cx="10602297" cy="4105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nl-BE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26CFB68-7FEE-4CEC-C2EF-FACA58EBA737}"/>
              </a:ext>
            </a:extLst>
          </p:cNvPr>
          <p:cNvSpPr txBox="1"/>
          <p:nvPr/>
        </p:nvSpPr>
        <p:spPr>
          <a:xfrm>
            <a:off x="667097" y="735984"/>
            <a:ext cx="7782835" cy="8488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nl-BE" sz="1600">
                <a:solidFill>
                  <a:srgbClr val="C30144"/>
                </a:solidFill>
                <a:latin typeface="Belfius Montserrat Medium" panose="00000600000000000000" pitchFamily="50" charset="0"/>
              </a:rPr>
              <a:t>Fors gestegen lonen hebben ook gevolgen voor gemeentedotaties</a:t>
            </a:r>
            <a:endParaRPr lang="nl-BE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nl-BE" sz="1600">
              <a:solidFill>
                <a:srgbClr val="C30144"/>
              </a:solidFill>
              <a:latin typeface="Belfius Montserrat Medium" panose="00000600000000000000" pitchFamily="50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E925394-899B-2672-E3FA-60128C9BEE33}"/>
              </a:ext>
            </a:extLst>
          </p:cNvPr>
          <p:cNvSpPr txBox="1">
            <a:spLocks/>
          </p:cNvSpPr>
          <p:nvPr/>
        </p:nvSpPr>
        <p:spPr>
          <a:xfrm>
            <a:off x="2247820" y="1292493"/>
            <a:ext cx="4189850" cy="394449"/>
          </a:xfrm>
          <a:prstGeom prst="rect">
            <a:avLst/>
          </a:prstGeom>
          <a:solidFill>
            <a:srgbClr val="C30243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1219170">
              <a:buFont typeface="Arial" panose="020B0604020202020204" pitchFamily="34" charset="0"/>
              <a:buChar char="•"/>
            </a:pPr>
            <a:r>
              <a:rPr lang="nl-BE" sz="1600" kern="0" dirty="0">
                <a:solidFill>
                  <a:srgbClr val="FFFFFF"/>
                </a:solidFill>
              </a:rPr>
              <a:t>Toegestane werkingssubsidies</a:t>
            </a:r>
            <a:endParaRPr lang="fr-BE" sz="1600" kern="0" dirty="0">
              <a:solidFill>
                <a:srgbClr val="FFFFFF"/>
              </a:solidFill>
            </a:endParaRP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5D8F20AD-5013-0E7D-DB15-3A6A4BBF0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sz="2000" dirty="0">
                <a:solidFill>
                  <a:srgbClr val="000000"/>
                </a:solidFill>
              </a:rPr>
              <a:t>Impact op gemeente-uitgaven?</a:t>
            </a:r>
          </a:p>
        </p:txBody>
      </p:sp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A1277565-6115-9CEF-5BA4-C8F6B3BC2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832462"/>
              </p:ext>
            </p:extLst>
          </p:nvPr>
        </p:nvGraphicFramePr>
        <p:xfrm>
          <a:off x="585658" y="1064851"/>
          <a:ext cx="1741672" cy="14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kstvak 11">
            <a:extLst>
              <a:ext uri="{FF2B5EF4-FFF2-40B4-BE49-F238E27FC236}">
                <a16:creationId xmlns:a16="http://schemas.microsoft.com/office/drawing/2014/main" id="{D9AF187D-24CD-384B-4456-CE94D801C968}"/>
              </a:ext>
            </a:extLst>
          </p:cNvPr>
          <p:cNvSpPr txBox="1"/>
          <p:nvPr/>
        </p:nvSpPr>
        <p:spPr>
          <a:xfrm>
            <a:off x="477746" y="2371148"/>
            <a:ext cx="2154135" cy="4190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l-BE" sz="1200" dirty="0">
                <a:solidFill>
                  <a:srgbClr val="000000"/>
                </a:solidFill>
                <a:latin typeface="Belfius21" pitchFamily="2" charset="0"/>
              </a:rPr>
              <a:t>Personeelskost bij politiezones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B763B25-DC6E-EB03-24C9-F73EE7F51DAE}"/>
              </a:ext>
            </a:extLst>
          </p:cNvPr>
          <p:cNvSpPr txBox="1">
            <a:spLocks/>
          </p:cNvSpPr>
          <p:nvPr/>
        </p:nvSpPr>
        <p:spPr>
          <a:xfrm>
            <a:off x="7718612" y="795249"/>
            <a:ext cx="1425388" cy="373594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nl-BE" sz="1600" kern="0" dirty="0">
                <a:solidFill>
                  <a:srgbClr val="FFFFFF"/>
                </a:solidFill>
              </a:rPr>
              <a:t>Vlaanderen</a:t>
            </a:r>
          </a:p>
          <a:p>
            <a:pPr defTabSz="1219170"/>
            <a:endParaRPr lang="fr-BE" sz="24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EC17E134-C38C-4396-0654-FF45BB44F296}"/>
              </a:ext>
            </a:extLst>
          </p:cNvPr>
          <p:cNvGrpSpPr/>
          <p:nvPr/>
        </p:nvGrpSpPr>
        <p:grpSpPr>
          <a:xfrm>
            <a:off x="1409523" y="2768994"/>
            <a:ext cx="576298" cy="1889780"/>
            <a:chOff x="2110683" y="2768994"/>
            <a:chExt cx="576298" cy="1889780"/>
          </a:xfrm>
        </p:grpSpPr>
        <p:sp>
          <p:nvSpPr>
            <p:cNvPr id="6" name="Rechthoek 5">
              <a:extLst>
                <a:ext uri="{FF2B5EF4-FFF2-40B4-BE49-F238E27FC236}">
                  <a16:creationId xmlns:a16="http://schemas.microsoft.com/office/drawing/2014/main" id="{02BD540C-D41D-25E9-ABEB-4EA99BD7403C}"/>
                </a:ext>
              </a:extLst>
            </p:cNvPr>
            <p:cNvSpPr/>
            <p:nvPr/>
          </p:nvSpPr>
          <p:spPr>
            <a:xfrm>
              <a:off x="2110683" y="2790178"/>
              <a:ext cx="576298" cy="1868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BE" sz="1400" dirty="0">
                  <a:solidFill>
                    <a:srgbClr val="FFFFFF"/>
                  </a:solidFill>
                </a:rPr>
                <a:t>90%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ECAFACFC-C104-DFD2-6F55-EB492B96CB41}"/>
                </a:ext>
              </a:extLst>
            </p:cNvPr>
            <p:cNvSpPr/>
            <p:nvPr/>
          </p:nvSpPr>
          <p:spPr>
            <a:xfrm>
              <a:off x="2110683" y="2768994"/>
              <a:ext cx="576298" cy="27796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97E1F56-EB47-4F82-9924-E985619AA0B8}"/>
              </a:ext>
            </a:extLst>
          </p:cNvPr>
          <p:cNvGrpSpPr/>
          <p:nvPr/>
        </p:nvGrpSpPr>
        <p:grpSpPr>
          <a:xfrm>
            <a:off x="2957523" y="3133571"/>
            <a:ext cx="5860097" cy="1738957"/>
            <a:chOff x="3103179" y="2461935"/>
            <a:chExt cx="5860097" cy="1738957"/>
          </a:xfrm>
        </p:grpSpPr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BA09E0C8-E5CB-3C9D-D32B-733456D8E328}"/>
                </a:ext>
              </a:extLst>
            </p:cNvPr>
            <p:cNvSpPr txBox="1"/>
            <p:nvPr/>
          </p:nvSpPr>
          <p:spPr>
            <a:xfrm>
              <a:off x="3103179" y="2805317"/>
              <a:ext cx="2724150" cy="13955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15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nl-BE" sz="1200" dirty="0">
                  <a:solidFill>
                    <a:srgbClr val="000000"/>
                  </a:solidFill>
                  <a:effectLst/>
                  <a:latin typeface="Belfius21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1,3 miljard euro naar politiezones </a:t>
              </a:r>
            </a:p>
            <a:p>
              <a:pPr marL="171450" indent="-171450">
                <a:lnSpc>
                  <a:spcPct val="115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nl-BE" sz="1200" dirty="0">
                  <a:solidFill>
                    <a:srgbClr val="000000"/>
                  </a:solidFill>
                  <a:effectLst/>
                  <a:latin typeface="Belfius21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403 miljoen euro naar hulpverleningszones </a:t>
              </a:r>
            </a:p>
            <a:p>
              <a:pPr marL="171450" indent="-171450">
                <a:lnSpc>
                  <a:spcPct val="115000"/>
                </a:lnSpc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nl-BE" sz="1200" dirty="0">
                  <a:solidFill>
                    <a:srgbClr val="000000"/>
                  </a:solidFill>
                  <a:latin typeface="Belfius21" pitchFamily="2" charset="0"/>
                  <a:cs typeface="Times New Roman" panose="02020603050405020304" pitchFamily="18" charset="0"/>
                </a:rPr>
                <a:t>1,3 miljard euro naar andere</a:t>
              </a:r>
              <a:endParaRPr lang="fr-BE" sz="1200" dirty="0">
                <a:solidFill>
                  <a:srgbClr val="000000"/>
                </a:solidFill>
                <a:latin typeface="Belfius21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17160B70-DB89-F2A7-B284-B2C900EEAC83}"/>
                </a:ext>
              </a:extLst>
            </p:cNvPr>
            <p:cNvSpPr txBox="1"/>
            <p:nvPr/>
          </p:nvSpPr>
          <p:spPr>
            <a:xfrm>
              <a:off x="5712497" y="2826077"/>
              <a:ext cx="1262000" cy="1080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nl-BE" sz="1200" dirty="0">
                  <a:solidFill>
                    <a:srgbClr val="000000"/>
                  </a:solidFill>
                  <a:effectLst/>
                  <a:latin typeface="Belfius21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188 euro/inwoner</a:t>
              </a:r>
            </a:p>
            <a:p>
              <a:endParaRPr lang="nl-BE" sz="1200" dirty="0">
                <a:solidFill>
                  <a:srgbClr val="000000"/>
                </a:solidFill>
                <a:latin typeface="Belfius21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nl-BE" sz="1200" dirty="0">
                  <a:solidFill>
                    <a:srgbClr val="000000"/>
                  </a:solidFill>
                  <a:effectLst/>
                  <a:latin typeface="Belfius21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60 euro/inwoner</a:t>
              </a:r>
            </a:p>
          </p:txBody>
        </p:sp>
        <p:sp>
          <p:nvSpPr>
            <p:cNvPr id="16" name="Tekstvak 15">
              <a:extLst>
                <a:ext uri="{FF2B5EF4-FFF2-40B4-BE49-F238E27FC236}">
                  <a16:creationId xmlns:a16="http://schemas.microsoft.com/office/drawing/2014/main" id="{992FE031-41CD-5DD5-A5DE-6D4D5FC661CB}"/>
                </a:ext>
              </a:extLst>
            </p:cNvPr>
            <p:cNvSpPr txBox="1"/>
            <p:nvPr/>
          </p:nvSpPr>
          <p:spPr>
            <a:xfrm>
              <a:off x="7199529" y="2461935"/>
              <a:ext cx="1763747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nl-BE" sz="1200" dirty="0">
                  <a:solidFill>
                    <a:srgbClr val="C30243"/>
                  </a:solidFill>
                  <a:effectLst/>
                  <a:latin typeface="Belfius21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Of een stijging van…</a:t>
              </a:r>
            </a:p>
            <a:p>
              <a:endParaRPr lang="nl-BE" sz="1200" dirty="0">
                <a:solidFill>
                  <a:srgbClr val="000000"/>
                </a:solidFill>
                <a:latin typeface="Belfius21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nl-BE" sz="1200" dirty="0">
                  <a:solidFill>
                    <a:srgbClr val="000000"/>
                  </a:solidFill>
                  <a:effectLst/>
                  <a:latin typeface="Belfius21 Medium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+11,5% </a:t>
              </a:r>
            </a:p>
            <a:p>
              <a:endParaRPr lang="nl-BE" sz="1200" dirty="0">
                <a:solidFill>
                  <a:srgbClr val="000000"/>
                </a:solidFill>
                <a:effectLst/>
                <a:latin typeface="Belfius21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endParaRPr lang="nl-BE" sz="1200" dirty="0">
                <a:solidFill>
                  <a:srgbClr val="000000"/>
                </a:solidFill>
                <a:effectLst/>
                <a:latin typeface="Belfius21" pitchFamily="2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nl-BE" sz="1200" dirty="0">
                  <a:solidFill>
                    <a:srgbClr val="000000"/>
                  </a:solidFill>
                  <a:effectLst/>
                  <a:latin typeface="Belfius21" pitchFamily="2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nl-BE" sz="1200" dirty="0">
                  <a:solidFill>
                    <a:srgbClr val="000000"/>
                  </a:solidFill>
                  <a:effectLst/>
                  <a:latin typeface="Belfius Montserrat Medium" panose="00000600000000000000" pitchFamily="50" charset="0"/>
                  <a:ea typeface="Calibri" panose="020F0502020204030204" pitchFamily="34" charset="0"/>
                  <a:cs typeface="Times New Roman" panose="02020603050405020304" pitchFamily="18" charset="0"/>
                </a:rPr>
                <a:t>+12,5% </a:t>
              </a:r>
            </a:p>
          </p:txBody>
        </p: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07C2AB19-D12F-F187-FFEC-28FDE18AB86F}"/>
                </a:ext>
              </a:extLst>
            </p:cNvPr>
            <p:cNvCxnSpPr>
              <a:cxnSpLocks/>
            </p:cNvCxnSpPr>
            <p:nvPr/>
          </p:nvCxnSpPr>
          <p:spPr>
            <a:xfrm>
              <a:off x="3214972" y="3300086"/>
              <a:ext cx="56158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D06F8074-853F-1920-9EB3-FC21FACEEF19}"/>
                </a:ext>
              </a:extLst>
            </p:cNvPr>
            <p:cNvCxnSpPr>
              <a:cxnSpLocks/>
            </p:cNvCxnSpPr>
            <p:nvPr/>
          </p:nvCxnSpPr>
          <p:spPr>
            <a:xfrm>
              <a:off x="3206880" y="3906077"/>
              <a:ext cx="562396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kstvak 19">
            <a:extLst>
              <a:ext uri="{FF2B5EF4-FFF2-40B4-BE49-F238E27FC236}">
                <a16:creationId xmlns:a16="http://schemas.microsoft.com/office/drawing/2014/main" id="{C94B3D1F-730E-EB0C-6008-EC009BFFBFE0}"/>
              </a:ext>
            </a:extLst>
          </p:cNvPr>
          <p:cNvSpPr txBox="1"/>
          <p:nvPr/>
        </p:nvSpPr>
        <p:spPr>
          <a:xfrm>
            <a:off x="2196685" y="1761233"/>
            <a:ext cx="57648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nl-BE" sz="1400" kern="0" dirty="0">
                <a:solidFill>
                  <a:srgbClr val="C30243"/>
                </a:solidFill>
              </a:rPr>
              <a:t>Voornamelijk voor politie- en hulpverleningszones</a:t>
            </a:r>
            <a:endParaRPr lang="fr-BE" sz="1400" kern="0" dirty="0">
              <a:solidFill>
                <a:srgbClr val="C30243"/>
              </a:solidFill>
            </a:endParaRPr>
          </a:p>
        </p:txBody>
      </p:sp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E974EE76-0ECE-641F-09B3-98C2FF7FE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940166"/>
              </p:ext>
            </p:extLst>
          </p:nvPr>
        </p:nvGraphicFramePr>
        <p:xfrm>
          <a:off x="5598663" y="2081661"/>
          <a:ext cx="3232707" cy="8445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287181">
                  <a:extLst>
                    <a:ext uri="{9D8B030D-6E8A-4147-A177-3AD203B41FA5}">
                      <a16:colId xmlns:a16="http://schemas.microsoft.com/office/drawing/2014/main" val="718495461"/>
                    </a:ext>
                  </a:extLst>
                </a:gridCol>
                <a:gridCol w="964449">
                  <a:extLst>
                    <a:ext uri="{9D8B030D-6E8A-4147-A177-3AD203B41FA5}">
                      <a16:colId xmlns:a16="http://schemas.microsoft.com/office/drawing/2014/main" val="733274628"/>
                    </a:ext>
                  </a:extLst>
                </a:gridCol>
                <a:gridCol w="981077">
                  <a:extLst>
                    <a:ext uri="{9D8B030D-6E8A-4147-A177-3AD203B41FA5}">
                      <a16:colId xmlns:a16="http://schemas.microsoft.com/office/drawing/2014/main" val="3715841417"/>
                    </a:ext>
                  </a:extLst>
                </a:gridCol>
              </a:tblGrid>
              <a:tr h="463572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dirty="0">
                          <a:solidFill>
                            <a:srgbClr val="C30144"/>
                          </a:solidFill>
                          <a:effectLst/>
                        </a:rPr>
                        <a:t> </a:t>
                      </a:r>
                      <a:endParaRPr lang="fr-BE" sz="1100" b="0" i="0" u="none" strike="noStrike" dirty="0">
                        <a:solidFill>
                          <a:srgbClr val="C301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900" u="none" strike="noStrike" dirty="0">
                          <a:solidFill>
                            <a:srgbClr val="C30144"/>
                          </a:solidFill>
                          <a:effectLst/>
                        </a:rPr>
                        <a:t>In EUR /</a:t>
                      </a:r>
                      <a:r>
                        <a:rPr lang="fr-BE" sz="900" u="none" strike="noStrike" dirty="0" err="1">
                          <a:solidFill>
                            <a:srgbClr val="C30144"/>
                          </a:solidFill>
                          <a:effectLst/>
                        </a:rPr>
                        <a:t>inw</a:t>
                      </a:r>
                      <a:r>
                        <a:rPr lang="fr-BE" sz="900" u="none" strike="noStrike" dirty="0">
                          <a:solidFill>
                            <a:srgbClr val="C30144"/>
                          </a:solidFill>
                          <a:effectLst/>
                        </a:rPr>
                        <a:t>.</a:t>
                      </a:r>
                      <a:endParaRPr lang="fr-BE" sz="900" b="1" i="0" u="none" strike="noStrike" dirty="0">
                        <a:solidFill>
                          <a:srgbClr val="C301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900" u="none" strike="noStrike" dirty="0" err="1">
                          <a:solidFill>
                            <a:srgbClr val="C30144"/>
                          </a:solidFill>
                          <a:effectLst/>
                        </a:rPr>
                        <a:t>Evolutie</a:t>
                      </a:r>
                      <a:endParaRPr lang="fr-BE" sz="900" u="none" strike="noStrike" dirty="0">
                        <a:solidFill>
                          <a:srgbClr val="C30144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fr-BE" sz="900" u="none" strike="noStrike" dirty="0">
                          <a:solidFill>
                            <a:srgbClr val="C30144"/>
                          </a:solidFill>
                          <a:effectLst/>
                        </a:rPr>
                        <a:t> 2022-2023</a:t>
                      </a:r>
                      <a:endParaRPr lang="fr-BE" sz="900" b="1" i="0" u="none" strike="noStrike" dirty="0">
                        <a:solidFill>
                          <a:srgbClr val="C301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86176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u="none" strike="noStrike" dirty="0" err="1">
                          <a:effectLst/>
                        </a:rPr>
                        <a:t>OCMW’s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u="none" strike="noStrike" dirty="0">
                          <a:effectLst/>
                        </a:rPr>
                        <a:t>388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u="none" strike="noStrike" dirty="0">
                          <a:effectLst/>
                        </a:rPr>
                        <a:t>+13,4%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64514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u="none" strike="noStrike" dirty="0" err="1">
                          <a:effectLst/>
                        </a:rPr>
                        <a:t>Politezones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u="none" strike="noStrike" dirty="0">
                          <a:effectLst/>
                        </a:rPr>
                        <a:t>346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000" u="none" strike="noStrike" dirty="0">
                          <a:effectLst/>
                        </a:rPr>
                        <a:t>+9,2%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8905563"/>
                  </a:ext>
                </a:extLst>
              </a:tr>
            </a:tbl>
          </a:graphicData>
        </a:graphic>
      </p:graphicFrame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2149895-E64A-877B-A5B4-D1CCC674D48C}"/>
              </a:ext>
            </a:extLst>
          </p:cNvPr>
          <p:cNvSpPr txBox="1">
            <a:spLocks/>
          </p:cNvSpPr>
          <p:nvPr/>
        </p:nvSpPr>
        <p:spPr>
          <a:xfrm>
            <a:off x="5598663" y="2146059"/>
            <a:ext cx="601159" cy="29583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BRU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2B2C6D31-BC23-192A-363F-D93AD4CE6E20}"/>
              </a:ext>
            </a:extLst>
          </p:cNvPr>
          <p:cNvCxnSpPr>
            <a:cxnSpLocks/>
          </p:cNvCxnSpPr>
          <p:nvPr/>
        </p:nvCxnSpPr>
        <p:spPr>
          <a:xfrm>
            <a:off x="3029918" y="3415977"/>
            <a:ext cx="5615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943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ABBCD964-8EB8-57F0-8C1A-43E32BF21A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813417"/>
              </p:ext>
            </p:extLst>
          </p:nvPr>
        </p:nvGraphicFramePr>
        <p:xfrm>
          <a:off x="477446" y="1049759"/>
          <a:ext cx="1958096" cy="14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5EFE9F-19E1-6856-AD25-C62BEB73CC31}"/>
              </a:ext>
            </a:extLst>
          </p:cNvPr>
          <p:cNvSpPr txBox="1">
            <a:spLocks/>
          </p:cNvSpPr>
          <p:nvPr/>
        </p:nvSpPr>
        <p:spPr>
          <a:xfrm>
            <a:off x="925425" y="646302"/>
            <a:ext cx="10602297" cy="4105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nl-BE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26CFB68-7FEE-4CEC-C2EF-FACA58EBA737}"/>
              </a:ext>
            </a:extLst>
          </p:cNvPr>
          <p:cNvSpPr txBox="1"/>
          <p:nvPr/>
        </p:nvSpPr>
        <p:spPr>
          <a:xfrm>
            <a:off x="667097" y="735985"/>
            <a:ext cx="6586191" cy="4269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nl-BE" sz="1600" dirty="0">
                <a:solidFill>
                  <a:srgbClr val="C30144"/>
                </a:solidFill>
                <a:latin typeface="Belfius Montserrat Medium" panose="00000600000000000000" pitchFamily="50" charset="0"/>
              </a:rPr>
              <a:t>Meer individuele hulpverlening en hogere uitgaven leefloon</a:t>
            </a:r>
            <a:endParaRPr lang="nl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nl-BE" sz="1600" dirty="0">
              <a:solidFill>
                <a:srgbClr val="C30144"/>
              </a:solidFill>
              <a:latin typeface="Belfius Montserrat Medium" panose="00000600000000000000" pitchFamily="50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E925394-899B-2672-E3FA-60128C9BEE33}"/>
              </a:ext>
            </a:extLst>
          </p:cNvPr>
          <p:cNvSpPr txBox="1">
            <a:spLocks/>
          </p:cNvSpPr>
          <p:nvPr/>
        </p:nvSpPr>
        <p:spPr>
          <a:xfrm>
            <a:off x="2237426" y="1293354"/>
            <a:ext cx="4093598" cy="394449"/>
          </a:xfrm>
          <a:prstGeom prst="rect">
            <a:avLst/>
          </a:prstGeom>
          <a:solidFill>
            <a:srgbClr val="C30243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1219170">
              <a:buFont typeface="Arial" panose="020B0604020202020204" pitchFamily="34" charset="0"/>
              <a:buChar char="•"/>
            </a:pPr>
            <a:r>
              <a:rPr lang="nl-BE" sz="1600" kern="0">
                <a:solidFill>
                  <a:srgbClr val="FFFFFF"/>
                </a:solidFill>
              </a:rPr>
              <a:t>Individuele hulpverlening</a:t>
            </a:r>
            <a:endParaRPr lang="fr-BE" sz="1600" kern="0">
              <a:solidFill>
                <a:srgbClr val="FFFFFF"/>
              </a:solidFill>
            </a:endParaRP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5D8F20AD-5013-0E7D-DB15-3A6A4BBF0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sz="2000" dirty="0">
                <a:solidFill>
                  <a:srgbClr val="000000"/>
                </a:solidFill>
              </a:rPr>
              <a:t>Impact op gemeente-uitgaven?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10A3B522-AC0B-30B1-8700-9868CB077253}"/>
              </a:ext>
            </a:extLst>
          </p:cNvPr>
          <p:cNvSpPr txBox="1"/>
          <p:nvPr/>
        </p:nvSpPr>
        <p:spPr>
          <a:xfrm>
            <a:off x="5476794" y="3048205"/>
            <a:ext cx="3444468" cy="1820307"/>
          </a:xfrm>
          <a:prstGeom prst="rect">
            <a:avLst/>
          </a:prstGeom>
          <a:noFill/>
          <a:ln>
            <a:solidFill>
              <a:srgbClr val="535353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nl-BE" sz="1200" dirty="0">
                <a:solidFill>
                  <a:srgbClr val="000000"/>
                </a:solidFill>
                <a:effectLst/>
                <a:latin typeface="Belfius2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Toename in hulpvragen om inwoners te helpen bij oplopende energiefactuur.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nl-BE" sz="1200" dirty="0">
                <a:solidFill>
                  <a:srgbClr val="000000"/>
                </a:solidFill>
                <a:latin typeface="Belfius2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Hoewel impact COVID-19 afneemt, </a:t>
            </a:r>
            <a:r>
              <a:rPr lang="nl-BE" sz="1200" dirty="0">
                <a:solidFill>
                  <a:srgbClr val="000000"/>
                </a:solidFill>
                <a:effectLst/>
                <a:latin typeface="Belfius2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blijven er uitgestelde zorgvragen.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Tx/>
              <a:buChar char="-"/>
            </a:pPr>
            <a:r>
              <a:rPr lang="nl-BE" sz="1200" dirty="0">
                <a:solidFill>
                  <a:srgbClr val="000000"/>
                </a:solidFill>
                <a:latin typeface="Belfius21" pitchFamily="2" charset="0"/>
                <a:cs typeface="Times New Roman" panose="02020603050405020304" pitchFamily="18" charset="0"/>
              </a:rPr>
              <a:t>Oekraïnecrisis: individuele hulp en equivalent leefloon naast huisvesting en opvang tijdelijk </a:t>
            </a:r>
            <a:r>
              <a:rPr lang="nl-BE" sz="1200" dirty="0">
                <a:solidFill>
                  <a:srgbClr val="000000"/>
                </a:solidFill>
                <a:latin typeface="Belfius2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beschermde personen.</a:t>
            </a:r>
            <a:endParaRPr lang="nl-BE" sz="1200" dirty="0">
              <a:solidFill>
                <a:srgbClr val="000000"/>
              </a:solidFill>
              <a:effectLst/>
              <a:latin typeface="Belfius21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BA09E0C8-E5CB-3C9D-D32B-733456D8E328}"/>
              </a:ext>
            </a:extLst>
          </p:cNvPr>
          <p:cNvSpPr txBox="1"/>
          <p:nvPr/>
        </p:nvSpPr>
        <p:spPr>
          <a:xfrm>
            <a:off x="5476794" y="2227152"/>
            <a:ext cx="3444468" cy="631904"/>
          </a:xfrm>
          <a:prstGeom prst="rect">
            <a:avLst/>
          </a:prstGeom>
          <a:noFill/>
          <a:ln>
            <a:solidFill>
              <a:srgbClr val="535353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200">
                <a:solidFill>
                  <a:srgbClr val="000000"/>
                </a:solidFill>
                <a:effectLst/>
                <a:latin typeface="Belfius2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Indexatie van de leeflonen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200">
                <a:solidFill>
                  <a:srgbClr val="000000"/>
                </a:solidFill>
                <a:effectLst/>
                <a:latin typeface="Belfius21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#leefloners in 2022 lichtjes gedaald</a:t>
            </a:r>
            <a:endParaRPr lang="fr-BE" sz="1050">
              <a:solidFill>
                <a:srgbClr val="000000"/>
              </a:solidFill>
              <a:latin typeface="Belfius21" pitchFamily="2" charset="0"/>
            </a:endParaRPr>
          </a:p>
        </p:txBody>
      </p:sp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1DC394CA-302E-25B5-B77B-41B0D53B9B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351240"/>
              </p:ext>
            </p:extLst>
          </p:nvPr>
        </p:nvGraphicFramePr>
        <p:xfrm>
          <a:off x="691120" y="202761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93AC000C-855A-E5AE-B830-7B28A5D66E41}"/>
              </a:ext>
            </a:extLst>
          </p:cNvPr>
          <p:cNvSpPr txBox="1"/>
          <p:nvPr/>
        </p:nvSpPr>
        <p:spPr>
          <a:xfrm>
            <a:off x="1156102" y="4253604"/>
            <a:ext cx="914400" cy="2601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l-BE" dirty="0">
                <a:solidFill>
                  <a:srgbClr val="000000"/>
                </a:solidFill>
              </a:rPr>
              <a:t>Miljoenen EUR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F253323-BA46-A0E2-A209-C1309105BBA9}"/>
              </a:ext>
            </a:extLst>
          </p:cNvPr>
          <p:cNvSpPr txBox="1">
            <a:spLocks/>
          </p:cNvSpPr>
          <p:nvPr/>
        </p:nvSpPr>
        <p:spPr>
          <a:xfrm>
            <a:off x="7718612" y="795249"/>
            <a:ext cx="1425388" cy="373594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nl-BE" sz="1600" kern="0" dirty="0">
                <a:solidFill>
                  <a:srgbClr val="FFFFFF"/>
                </a:solidFill>
              </a:rPr>
              <a:t>Vlaanderen</a:t>
            </a:r>
          </a:p>
          <a:p>
            <a:pPr defTabSz="1219170"/>
            <a:endParaRPr lang="fr-BE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4A885A9-397B-BCD0-0424-0798747545D6}"/>
              </a:ext>
            </a:extLst>
          </p:cNvPr>
          <p:cNvSpPr txBox="1">
            <a:spLocks/>
          </p:cNvSpPr>
          <p:nvPr/>
        </p:nvSpPr>
        <p:spPr>
          <a:xfrm>
            <a:off x="7830147" y="1536583"/>
            <a:ext cx="601159" cy="25358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BRU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69AEDC4-42E5-950A-08C5-3693FDE412A6}"/>
              </a:ext>
            </a:extLst>
          </p:cNvPr>
          <p:cNvSpPr/>
          <p:nvPr/>
        </p:nvSpPr>
        <p:spPr>
          <a:xfrm>
            <a:off x="7718612" y="1353232"/>
            <a:ext cx="1090350" cy="669141"/>
          </a:xfrm>
          <a:prstGeom prst="rect">
            <a:avLst/>
          </a:prstGeom>
          <a:noFill/>
          <a:ln w="12700">
            <a:solidFill>
              <a:srgbClr val="C30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8635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E925394-899B-2672-E3FA-60128C9BEE33}"/>
              </a:ext>
            </a:extLst>
          </p:cNvPr>
          <p:cNvSpPr txBox="1">
            <a:spLocks/>
          </p:cNvSpPr>
          <p:nvPr/>
        </p:nvSpPr>
        <p:spPr>
          <a:xfrm>
            <a:off x="2236340" y="1283312"/>
            <a:ext cx="4093598" cy="394449"/>
          </a:xfrm>
          <a:prstGeom prst="rect">
            <a:avLst/>
          </a:prstGeom>
          <a:solidFill>
            <a:srgbClr val="C30243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1219170">
              <a:buFont typeface="Arial" panose="020B0604020202020204" pitchFamily="34" charset="0"/>
              <a:buChar char="•"/>
            </a:pPr>
            <a:r>
              <a:rPr lang="nl-BE" sz="1600" kern="0" dirty="0">
                <a:solidFill>
                  <a:srgbClr val="FFFFFF"/>
                </a:solidFill>
              </a:rPr>
              <a:t>Financiële uitgaven (+26,6%) voor…</a:t>
            </a:r>
            <a:endParaRPr lang="fr-BE" sz="1600" kern="0" dirty="0">
              <a:solidFill>
                <a:srgbClr val="FFFFFF"/>
              </a:solidFill>
            </a:endParaRPr>
          </a:p>
        </p:txBody>
      </p:sp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ABD751BC-CA89-737C-3B2B-5C97741BF7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1098080"/>
              </p:ext>
            </p:extLst>
          </p:nvPr>
        </p:nvGraphicFramePr>
        <p:xfrm>
          <a:off x="408744" y="1056901"/>
          <a:ext cx="2095500" cy="14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5EFE9F-19E1-6856-AD25-C62BEB73CC31}"/>
              </a:ext>
            </a:extLst>
          </p:cNvPr>
          <p:cNvSpPr txBox="1">
            <a:spLocks/>
          </p:cNvSpPr>
          <p:nvPr/>
        </p:nvSpPr>
        <p:spPr>
          <a:xfrm>
            <a:off x="925425" y="646302"/>
            <a:ext cx="10602297" cy="4105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nl-BE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26CFB68-7FEE-4CEC-C2EF-FACA58EBA737}"/>
              </a:ext>
            </a:extLst>
          </p:cNvPr>
          <p:cNvSpPr txBox="1"/>
          <p:nvPr/>
        </p:nvSpPr>
        <p:spPr>
          <a:xfrm>
            <a:off x="667097" y="735985"/>
            <a:ext cx="6881859" cy="4269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nl-BE" sz="1600" dirty="0">
                <a:solidFill>
                  <a:srgbClr val="C30144"/>
                </a:solidFill>
                <a:latin typeface="Belfius Montserrat Medium" panose="00000600000000000000" pitchFamily="50" charset="0"/>
              </a:rPr>
              <a:t>Gestegen rente leidt tot hogere financiële kosten</a:t>
            </a:r>
            <a:endParaRPr lang="nl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nl-BE" sz="1600" dirty="0">
              <a:solidFill>
                <a:srgbClr val="C30144"/>
              </a:solidFill>
              <a:latin typeface="Belfius Montserrat Medium" panose="00000600000000000000" pitchFamily="50" charset="0"/>
            </a:endParaRP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5D8F20AD-5013-0E7D-DB15-3A6A4BBF0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sz="2000" dirty="0">
                <a:solidFill>
                  <a:srgbClr val="000000"/>
                </a:solidFill>
              </a:rPr>
              <a:t>Impact op gemeente-uitgaven?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10A3B522-AC0B-30B1-8700-9868CB077253}"/>
              </a:ext>
            </a:extLst>
          </p:cNvPr>
          <p:cNvSpPr txBox="1"/>
          <p:nvPr/>
        </p:nvSpPr>
        <p:spPr>
          <a:xfrm>
            <a:off x="2897543" y="2598594"/>
            <a:ext cx="3433999" cy="568104"/>
          </a:xfrm>
          <a:prstGeom prst="rect">
            <a:avLst/>
          </a:prstGeom>
          <a:noFill/>
          <a:ln>
            <a:solidFill>
              <a:srgbClr val="535353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400" dirty="0">
                <a:solidFill>
                  <a:srgbClr val="C30144"/>
                </a:solidFill>
                <a:latin typeface="Belfius Montserrat Medium" panose="00000600000000000000" pitchFamily="50" charset="0"/>
              </a:rPr>
              <a:t>… bestaande leningen met variabele rentevoet</a:t>
            </a:r>
            <a:endParaRPr lang="fr-BE" sz="1333" dirty="0"/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BA09E0C8-E5CB-3C9D-D32B-733456D8E328}"/>
              </a:ext>
            </a:extLst>
          </p:cNvPr>
          <p:cNvSpPr txBox="1"/>
          <p:nvPr/>
        </p:nvSpPr>
        <p:spPr>
          <a:xfrm>
            <a:off x="2895938" y="2092920"/>
            <a:ext cx="3433999" cy="320344"/>
          </a:xfrm>
          <a:prstGeom prst="rect">
            <a:avLst/>
          </a:prstGeom>
          <a:noFill/>
          <a:ln>
            <a:solidFill>
              <a:srgbClr val="535353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400">
                <a:solidFill>
                  <a:srgbClr val="C30144"/>
                </a:solidFill>
                <a:latin typeface="Belfius Montserrat Medium" panose="00000600000000000000" pitchFamily="50" charset="0"/>
              </a:rPr>
              <a:t>… nieuwe leningen</a:t>
            </a:r>
            <a:endParaRPr lang="fr-BE" sz="1333"/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9FF32485-C432-716D-C747-8FC1F9EEB307}"/>
              </a:ext>
            </a:extLst>
          </p:cNvPr>
          <p:cNvSpPr txBox="1"/>
          <p:nvPr/>
        </p:nvSpPr>
        <p:spPr>
          <a:xfrm>
            <a:off x="2897544" y="3346196"/>
            <a:ext cx="3432393" cy="818044"/>
          </a:xfrm>
          <a:prstGeom prst="rect">
            <a:avLst/>
          </a:prstGeom>
          <a:noFill/>
          <a:ln>
            <a:solidFill>
              <a:srgbClr val="535353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400" dirty="0">
                <a:solidFill>
                  <a:srgbClr val="000000"/>
                </a:solidFill>
                <a:latin typeface="Belfius21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Lokale besturen gaan l</a:t>
            </a:r>
            <a:r>
              <a:rPr lang="nl-BE" sz="1400" dirty="0">
                <a:solidFill>
                  <a:srgbClr val="000000"/>
                </a:solidFill>
                <a:effectLst/>
                <a:latin typeface="Belfius21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eningen aan voor de algemene financiering van werking en investeringen</a:t>
            </a:r>
            <a:endParaRPr lang="fr-BE" sz="1400" dirty="0">
              <a:solidFill>
                <a:srgbClr val="000000"/>
              </a:solidFill>
              <a:latin typeface="Belfius21 Medium" pitchFamily="2" charset="0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357D28C-84D3-4434-7FA3-1D7D859FFC76}"/>
              </a:ext>
            </a:extLst>
          </p:cNvPr>
          <p:cNvSpPr txBox="1"/>
          <p:nvPr/>
        </p:nvSpPr>
        <p:spPr>
          <a:xfrm>
            <a:off x="6210217" y="876444"/>
            <a:ext cx="21536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900" dirty="0">
                <a:solidFill>
                  <a:srgbClr val="C30144"/>
                </a:solidFill>
                <a:latin typeface="Belfius Montserrat Medium" panose="00000600000000000000" pitchFamily="50" charset="0"/>
              </a:rPr>
              <a:t>Omgebogen trend</a:t>
            </a:r>
            <a:endParaRPr lang="nl-BE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CB00298-99DC-FBC9-608F-7E835D0719B7}"/>
              </a:ext>
            </a:extLst>
          </p:cNvPr>
          <p:cNvSpPr txBox="1">
            <a:spLocks/>
          </p:cNvSpPr>
          <p:nvPr/>
        </p:nvSpPr>
        <p:spPr>
          <a:xfrm>
            <a:off x="7718612" y="795249"/>
            <a:ext cx="1425388" cy="373594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nl-BE" sz="1600" kern="0" dirty="0">
                <a:solidFill>
                  <a:srgbClr val="FFFFFF"/>
                </a:solidFill>
              </a:rPr>
              <a:t>Vlaanderen</a:t>
            </a:r>
          </a:p>
          <a:p>
            <a:pPr defTabSz="1219170"/>
            <a:endParaRPr lang="fr-BE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D4348C2-0B7F-4F21-1361-7F7155C64DD4}"/>
              </a:ext>
            </a:extLst>
          </p:cNvPr>
          <p:cNvSpPr txBox="1">
            <a:spLocks/>
          </p:cNvSpPr>
          <p:nvPr/>
        </p:nvSpPr>
        <p:spPr>
          <a:xfrm>
            <a:off x="7528720" y="1550502"/>
            <a:ext cx="601159" cy="25358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BRU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7C3E2D8E-0D77-E084-2EBD-CA2AA02E3C08}"/>
              </a:ext>
            </a:extLst>
          </p:cNvPr>
          <p:cNvSpPr txBox="1"/>
          <p:nvPr/>
        </p:nvSpPr>
        <p:spPr>
          <a:xfrm>
            <a:off x="8200223" y="1495013"/>
            <a:ext cx="803715" cy="253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l-BE" sz="1400" dirty="0">
                <a:solidFill>
                  <a:srgbClr val="51626F"/>
                </a:solidFill>
              </a:rPr>
              <a:t>+6,5%</a:t>
            </a:r>
            <a:endParaRPr lang="fr-BE" sz="1400" dirty="0">
              <a:solidFill>
                <a:srgbClr val="51626F"/>
              </a:solidFill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5CBF2985-46F6-2CC6-E3B7-D1C0197A8118}"/>
              </a:ext>
            </a:extLst>
          </p:cNvPr>
          <p:cNvSpPr/>
          <p:nvPr/>
        </p:nvSpPr>
        <p:spPr>
          <a:xfrm>
            <a:off x="7311130" y="1348586"/>
            <a:ext cx="1692808" cy="669141"/>
          </a:xfrm>
          <a:prstGeom prst="rect">
            <a:avLst/>
          </a:prstGeom>
          <a:noFill/>
          <a:ln w="12700">
            <a:solidFill>
              <a:srgbClr val="C301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28860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55754-878C-76AF-CC4B-E52BEFD45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ONTVANGSTEN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24938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2C116D9-EEFD-E141-ACA9-62FE8AA23D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BE">
              <a:latin typeface="Belfius21" pitchFamily="2" charset="77"/>
            </a:endParaRPr>
          </a:p>
          <a:p>
            <a:endParaRPr lang="nl-BE">
              <a:latin typeface="Belfius21" pitchFamily="2" charset="77"/>
            </a:endParaRPr>
          </a:p>
          <a:p>
            <a:endParaRPr lang="nl-BE">
              <a:latin typeface="Belfius21" pitchFamily="2" charset="77"/>
            </a:endParaRPr>
          </a:p>
          <a:p>
            <a:endParaRPr lang="nl-BE">
              <a:latin typeface="Belfius21" pitchFamily="2" charset="77"/>
            </a:endParaRPr>
          </a:p>
          <a:p>
            <a:endParaRPr lang="en-BE">
              <a:latin typeface="Belfius21" pitchFamily="2" charset="77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C2C1667-C169-664E-B0CA-B4F61998E6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83904" y="1678605"/>
            <a:ext cx="4079414" cy="299077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sz="1200" dirty="0"/>
              <a:t>Macro-economische context</a:t>
            </a:r>
            <a:endParaRPr lang="nl-BE" sz="1200" dirty="0">
              <a:latin typeface="Belfius21 Light" pitchFamily="2" charset="77"/>
            </a:endParaRPr>
          </a:p>
          <a:p>
            <a:pPr>
              <a:lnSpc>
                <a:spcPct val="100000"/>
              </a:lnSpc>
            </a:pPr>
            <a:endParaRPr lang="nl-BE" sz="1200" dirty="0"/>
          </a:p>
          <a:p>
            <a:pPr>
              <a:lnSpc>
                <a:spcPct val="100000"/>
              </a:lnSpc>
            </a:pPr>
            <a:r>
              <a:rPr lang="nl-BE" sz="1200" dirty="0"/>
              <a:t>Hoe evolueren de gemeente-uitgaven?</a:t>
            </a:r>
          </a:p>
          <a:p>
            <a:pPr>
              <a:lnSpc>
                <a:spcPct val="100000"/>
              </a:lnSpc>
            </a:pPr>
            <a:endParaRPr lang="nl-BE" sz="1200" dirty="0"/>
          </a:p>
          <a:p>
            <a:pPr>
              <a:lnSpc>
                <a:spcPct val="100000"/>
              </a:lnSpc>
            </a:pPr>
            <a:r>
              <a:rPr lang="nl-BE" sz="1200" dirty="0"/>
              <a:t>Welke trend zien we in de gemeenteontvangsten?</a:t>
            </a:r>
            <a:endParaRPr lang="nl-BE" sz="1200" dirty="0">
              <a:latin typeface="Belfius21 Light" pitchFamily="2" charset="77"/>
            </a:endParaRPr>
          </a:p>
          <a:p>
            <a:pPr>
              <a:lnSpc>
                <a:spcPct val="100000"/>
              </a:lnSpc>
            </a:pPr>
            <a:endParaRPr lang="nl-BE" sz="1200" dirty="0"/>
          </a:p>
          <a:p>
            <a:pPr>
              <a:lnSpc>
                <a:spcPct val="100000"/>
              </a:lnSpc>
            </a:pPr>
            <a:r>
              <a:rPr lang="nl-BE" sz="1200" dirty="0"/>
              <a:t>Halen lokale besturen een begroting in evenwicht?</a:t>
            </a:r>
            <a:endParaRPr lang="nl-BE" sz="1200" dirty="0">
              <a:latin typeface="Belfius21 Light" pitchFamily="2" charset="77"/>
            </a:endParaRPr>
          </a:p>
          <a:p>
            <a:pPr>
              <a:lnSpc>
                <a:spcPct val="100000"/>
              </a:lnSpc>
            </a:pPr>
            <a:endParaRPr lang="nl-BE" sz="1200" dirty="0"/>
          </a:p>
          <a:p>
            <a:pPr>
              <a:lnSpc>
                <a:spcPct val="100000"/>
              </a:lnSpc>
            </a:pPr>
            <a:r>
              <a:rPr lang="nl-BE" sz="1200" dirty="0"/>
              <a:t>Welke gevolgen zijn er voor de investeringen?</a:t>
            </a:r>
            <a:endParaRPr lang="nl-BE" sz="1200" dirty="0">
              <a:highlight>
                <a:srgbClr val="FFFF00"/>
              </a:highlight>
            </a:endParaRPr>
          </a:p>
          <a:p>
            <a:endParaRPr lang="en-BE" dirty="0">
              <a:latin typeface="Belfius21 Light" pitchFamily="2" charset="77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A9D260-A5C8-A3BF-F07F-3D038DB856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sz="180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77920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E155997-5A4E-CAA2-C743-3635532EB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341" y="1348227"/>
            <a:ext cx="3746884" cy="3370876"/>
          </a:xfrm>
          <a:prstGeom prst="rect">
            <a:avLst/>
          </a:prstGeom>
        </p:spPr>
      </p:pic>
      <p:sp>
        <p:nvSpPr>
          <p:cNvPr id="7" name="Tijdelijke aanduiding voor tekst 18">
            <a:extLst>
              <a:ext uri="{FF2B5EF4-FFF2-40B4-BE49-F238E27FC236}">
                <a16:creationId xmlns:a16="http://schemas.microsoft.com/office/drawing/2014/main" id="{46763576-5C5D-B820-E41D-B7B3D3511004}"/>
              </a:ext>
            </a:extLst>
          </p:cNvPr>
          <p:cNvSpPr txBox="1">
            <a:spLocks/>
          </p:cNvSpPr>
          <p:nvPr/>
        </p:nvSpPr>
        <p:spPr>
          <a:xfrm>
            <a:off x="694068" y="502601"/>
            <a:ext cx="7951723" cy="30794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 dirty="0">
                <a:solidFill>
                  <a:srgbClr val="000000"/>
                </a:solidFill>
              </a:rPr>
              <a:t>Impact op gemeenteontvangsten?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5EFE9F-19E1-6856-AD25-C62BEB73CC31}"/>
              </a:ext>
            </a:extLst>
          </p:cNvPr>
          <p:cNvSpPr txBox="1">
            <a:spLocks/>
          </p:cNvSpPr>
          <p:nvPr/>
        </p:nvSpPr>
        <p:spPr>
          <a:xfrm>
            <a:off x="925425" y="646302"/>
            <a:ext cx="10602297" cy="4105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nl-BE"/>
          </a:p>
        </p:txBody>
      </p:sp>
      <p:pic>
        <p:nvPicPr>
          <p:cNvPr id="6" name="Tijdelijke aanduiding voor inhoud 6">
            <a:extLst>
              <a:ext uri="{FF2B5EF4-FFF2-40B4-BE49-F238E27FC236}">
                <a16:creationId xmlns:a16="http://schemas.microsoft.com/office/drawing/2014/main" id="{5B889EB4-0C21-D770-BAF6-1CC3D090E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68" y="1326035"/>
            <a:ext cx="2871465" cy="365791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54203245-E8D6-84F2-3443-8D2BFD21280B}"/>
              </a:ext>
            </a:extLst>
          </p:cNvPr>
          <p:cNvSpPr txBox="1"/>
          <p:nvPr/>
        </p:nvSpPr>
        <p:spPr>
          <a:xfrm>
            <a:off x="4022731" y="1276022"/>
            <a:ext cx="549269" cy="42697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l-BE" sz="1100" dirty="0">
                <a:solidFill>
                  <a:srgbClr val="000000"/>
                </a:solidFill>
              </a:rPr>
              <a:t>+1.777 miljoen EUR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E30D53BD-E9A3-F287-62A3-52D25277965A}"/>
              </a:ext>
            </a:extLst>
          </p:cNvPr>
          <p:cNvSpPr txBox="1"/>
          <p:nvPr/>
        </p:nvSpPr>
        <p:spPr>
          <a:xfrm>
            <a:off x="5718112" y="1312443"/>
            <a:ext cx="2847717" cy="65567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l-BE" sz="1100" dirty="0">
                <a:solidFill>
                  <a:srgbClr val="C30144"/>
                </a:solidFill>
                <a:latin typeface="Belfius21 Medium" pitchFamily="2" charset="0"/>
              </a:rPr>
              <a:t>Gevolg van hogere inflatie,</a:t>
            </a:r>
          </a:p>
          <a:p>
            <a:pPr algn="l">
              <a:lnSpc>
                <a:spcPct val="150000"/>
              </a:lnSpc>
            </a:pPr>
            <a:r>
              <a:rPr lang="nl-BE" sz="1100" dirty="0">
                <a:solidFill>
                  <a:srgbClr val="C30144"/>
                </a:solidFill>
                <a:latin typeface="Belfius21 Medium" pitchFamily="2" charset="0"/>
              </a:rPr>
              <a:t>impact met 1 jaar vertraging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16730AF-6180-B132-3C91-1F230947E000}"/>
              </a:ext>
            </a:extLst>
          </p:cNvPr>
          <p:cNvSpPr txBox="1"/>
          <p:nvPr/>
        </p:nvSpPr>
        <p:spPr>
          <a:xfrm>
            <a:off x="735645" y="758143"/>
            <a:ext cx="6881859" cy="4269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nl-BE" sz="1600" dirty="0">
                <a:solidFill>
                  <a:srgbClr val="C30144"/>
                </a:solidFill>
                <a:latin typeface="Belfius Montserrat Medium" panose="00000600000000000000" pitchFamily="50" charset="0"/>
              </a:rPr>
              <a:t>2023: groter volume aan ontvangsten zorgt voor evenwicht</a:t>
            </a:r>
          </a:p>
          <a:p>
            <a:pPr>
              <a:lnSpc>
                <a:spcPct val="150000"/>
              </a:lnSpc>
            </a:pPr>
            <a:endParaRPr lang="nl-B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nl-BE" sz="1600" dirty="0">
              <a:solidFill>
                <a:srgbClr val="C30144"/>
              </a:solidFill>
              <a:latin typeface="Belfius Montserrat Medium" panose="00000600000000000000" pitchFamily="50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7581033-9F8E-F3DC-5554-54B4E65EED5D}"/>
              </a:ext>
            </a:extLst>
          </p:cNvPr>
          <p:cNvSpPr txBox="1">
            <a:spLocks/>
          </p:cNvSpPr>
          <p:nvPr/>
        </p:nvSpPr>
        <p:spPr>
          <a:xfrm>
            <a:off x="7718612" y="795249"/>
            <a:ext cx="1425388" cy="373594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nl-BE" sz="1600" kern="0" dirty="0">
                <a:solidFill>
                  <a:srgbClr val="FFFFFF"/>
                </a:solidFill>
              </a:rPr>
              <a:t>Vlaanderen</a:t>
            </a:r>
          </a:p>
          <a:p>
            <a:pPr defTabSz="1219170"/>
            <a:endParaRPr lang="fr-BE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10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30EE1-EC25-9527-7DFC-2559E41F7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2875" y="484726"/>
            <a:ext cx="8335978" cy="307949"/>
          </a:xfrm>
        </p:spPr>
        <p:txBody>
          <a:bodyPr/>
          <a:lstStyle/>
          <a:p>
            <a:r>
              <a:rPr lang="fr-FR" sz="1800" b="0" dirty="0" err="1">
                <a:solidFill>
                  <a:srgbClr val="C3004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Begrotingen</a:t>
            </a:r>
            <a:r>
              <a:rPr lang="fr-FR" sz="1800" b="0" dirty="0">
                <a:solidFill>
                  <a:srgbClr val="C3004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2023</a:t>
            </a:r>
            <a:r>
              <a:rPr lang="fr-FR" sz="1800" b="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l-BE" sz="1800" dirty="0">
                <a:latin typeface="+mj-lt"/>
                <a:cs typeface="Times New Roman" panose="02020603050405020304" pitchFamily="18" charset="0"/>
              </a:rPr>
              <a:t>onverhoopte toename in gemeenteontvangsten</a:t>
            </a:r>
            <a:endParaRPr lang="fr-FR" sz="1800" dirty="0">
              <a:latin typeface="+mj-lt"/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75E2F254-3A3F-9E50-7B68-A0173B5365EE}"/>
              </a:ext>
            </a:extLst>
          </p:cNvPr>
          <p:cNvSpPr/>
          <p:nvPr/>
        </p:nvSpPr>
        <p:spPr>
          <a:xfrm rot="10800000">
            <a:off x="3954442" y="1747985"/>
            <a:ext cx="288340" cy="2326219"/>
          </a:xfrm>
          <a:prstGeom prst="rightBrace">
            <a:avLst/>
          </a:prstGeom>
          <a:ln w="28575">
            <a:solidFill>
              <a:srgbClr val="5162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6329B2A-D16F-938A-104D-CEC477CD7EA8}"/>
              </a:ext>
            </a:extLst>
          </p:cNvPr>
          <p:cNvGraphicFramePr/>
          <p:nvPr/>
        </p:nvGraphicFramePr>
        <p:xfrm>
          <a:off x="3954442" y="1068806"/>
          <a:ext cx="478776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75A3BC5-8479-99EC-C664-AD4AF584B461}"/>
              </a:ext>
            </a:extLst>
          </p:cNvPr>
          <p:cNvSpPr txBox="1"/>
          <p:nvPr/>
        </p:nvSpPr>
        <p:spPr>
          <a:xfrm>
            <a:off x="3034161" y="2293350"/>
            <a:ext cx="1076674" cy="10227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nl-BE" sz="1400" b="1" dirty="0">
                <a:solidFill>
                  <a:srgbClr val="C30144"/>
                </a:solidFill>
              </a:rPr>
              <a:t>+336 </a:t>
            </a:r>
            <a:r>
              <a:rPr lang="nl-BE" sz="1400" dirty="0" err="1">
                <a:solidFill>
                  <a:srgbClr val="C30144"/>
                </a:solidFill>
              </a:rPr>
              <a:t>mio</a:t>
            </a:r>
            <a:r>
              <a:rPr lang="nl-BE" sz="1400" dirty="0">
                <a:solidFill>
                  <a:srgbClr val="C30144"/>
                </a:solidFill>
              </a:rPr>
              <a:t>. EUR</a:t>
            </a:r>
            <a:endParaRPr lang="fr-BE" sz="1400" dirty="0">
              <a:solidFill>
                <a:srgbClr val="C30144"/>
              </a:solidFill>
            </a:endParaRPr>
          </a:p>
        </p:txBody>
      </p:sp>
      <p:graphicFrame>
        <p:nvGraphicFramePr>
          <p:cNvPr id="15" name="Grafiek 1">
            <a:extLst>
              <a:ext uri="{FF2B5EF4-FFF2-40B4-BE49-F238E27FC236}">
                <a16:creationId xmlns:a16="http://schemas.microsoft.com/office/drawing/2014/main" id="{B6FE87F6-E350-4D1B-EFB2-B283D5C026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7105899"/>
              </p:ext>
            </p:extLst>
          </p:nvPr>
        </p:nvGraphicFramePr>
        <p:xfrm>
          <a:off x="473457" y="1264257"/>
          <a:ext cx="2647363" cy="346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6D68AB1-982F-FC2E-AD2A-4C1D18010589}"/>
              </a:ext>
            </a:extLst>
          </p:cNvPr>
          <p:cNvSpPr txBox="1">
            <a:spLocks/>
          </p:cNvSpPr>
          <p:nvPr/>
        </p:nvSpPr>
        <p:spPr>
          <a:xfrm>
            <a:off x="8095129" y="843212"/>
            <a:ext cx="1048871" cy="31983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BRUSSEL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723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8F923426-9312-0A53-C689-1AA7861D96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3281504"/>
              </p:ext>
            </p:extLst>
          </p:nvPr>
        </p:nvGraphicFramePr>
        <p:xfrm>
          <a:off x="-326007" y="1226813"/>
          <a:ext cx="2078395" cy="1426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5EFE9F-19E1-6856-AD25-C62BEB73CC31}"/>
              </a:ext>
            </a:extLst>
          </p:cNvPr>
          <p:cNvSpPr txBox="1">
            <a:spLocks/>
          </p:cNvSpPr>
          <p:nvPr/>
        </p:nvSpPr>
        <p:spPr>
          <a:xfrm>
            <a:off x="925425" y="646302"/>
            <a:ext cx="10602297" cy="4105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nl-BE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26CFB68-7FEE-4CEC-C2EF-FACA58EBA737}"/>
              </a:ext>
            </a:extLst>
          </p:cNvPr>
          <p:cNvSpPr txBox="1"/>
          <p:nvPr/>
        </p:nvSpPr>
        <p:spPr>
          <a:xfrm>
            <a:off x="667097" y="735985"/>
            <a:ext cx="7651880" cy="4269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600" dirty="0">
                <a:solidFill>
                  <a:srgbClr val="C30144"/>
                </a:solidFill>
                <a:latin typeface="Belfius Montserrat Medium" panose="00000600000000000000" pitchFamily="50" charset="0"/>
              </a:rPr>
              <a:t>Fiscale ontvangsten stijgen automatisch door indexatie van inkomens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nl-BE" sz="1600" dirty="0">
              <a:solidFill>
                <a:srgbClr val="C30144"/>
              </a:solidFill>
              <a:latin typeface="Belfius Montserrat Medium" panose="00000600000000000000" pitchFamily="50" charset="0"/>
            </a:endParaRPr>
          </a:p>
          <a:p>
            <a:pPr algn="l">
              <a:lnSpc>
                <a:spcPct val="150000"/>
              </a:lnSpc>
            </a:pPr>
            <a:endParaRPr lang="nl-BE" sz="1600" dirty="0">
              <a:solidFill>
                <a:srgbClr val="C30144"/>
              </a:solidFill>
              <a:latin typeface="Belfius Montserrat Medium" panose="00000600000000000000" pitchFamily="50" charset="0"/>
            </a:endParaRP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5D8F20AD-5013-0E7D-DB15-3A6A4BBF0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sz="2000" dirty="0">
                <a:solidFill>
                  <a:srgbClr val="000000"/>
                </a:solidFill>
              </a:rPr>
              <a:t>Impact op gemeenteontvangsten?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10A3B522-AC0B-30B1-8700-9868CB077253}"/>
              </a:ext>
            </a:extLst>
          </p:cNvPr>
          <p:cNvSpPr txBox="1"/>
          <p:nvPr/>
        </p:nvSpPr>
        <p:spPr>
          <a:xfrm>
            <a:off x="1345600" y="2301010"/>
            <a:ext cx="3605059" cy="594393"/>
          </a:xfrm>
          <a:prstGeom prst="rect">
            <a:avLst/>
          </a:prstGeom>
          <a:noFill/>
          <a:ln>
            <a:solidFill>
              <a:srgbClr val="535353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100" b="1">
                <a:solidFill>
                  <a:srgbClr val="000000"/>
                </a:solidFill>
                <a:latin typeface="Belfius Montserrat" panose="000005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nl-BE" sz="1100" b="1">
                <a:solidFill>
                  <a:srgbClr val="000000"/>
                </a:solidFill>
                <a:effectLst/>
                <a:latin typeface="Belfius Montserrat" panose="000005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anvullende personenbelasting (APB): +29,7%</a:t>
            </a:r>
            <a:endParaRPr lang="nl-BE" sz="1100">
              <a:solidFill>
                <a:srgbClr val="000000"/>
              </a:solidFill>
              <a:effectLst/>
              <a:latin typeface="Belfius Montserrat" panose="00000500000000000000" pitchFamily="50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100">
                <a:solidFill>
                  <a:srgbClr val="000000"/>
                </a:solidFill>
                <a:effectLst/>
                <a:latin typeface="Belfius Montserrat" panose="000005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EXTRA: doorstorting 14 i.p.v. 12 </a:t>
            </a:r>
            <a:r>
              <a:rPr lang="nl-BE" sz="1000">
                <a:solidFill>
                  <a:srgbClr val="000000"/>
                </a:solidFill>
                <a:latin typeface="Belfius Montserrat" panose="000005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maanden</a:t>
            </a:r>
            <a:endParaRPr lang="fr-BE" sz="1000">
              <a:solidFill>
                <a:srgbClr val="000000"/>
              </a:solidFill>
            </a:endParaRP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BA09E0C8-E5CB-3C9D-D32B-733456D8E328}"/>
              </a:ext>
            </a:extLst>
          </p:cNvPr>
          <p:cNvSpPr txBox="1"/>
          <p:nvPr/>
        </p:nvSpPr>
        <p:spPr>
          <a:xfrm>
            <a:off x="1348604" y="1452511"/>
            <a:ext cx="3605059" cy="789062"/>
          </a:xfrm>
          <a:prstGeom prst="rect">
            <a:avLst/>
          </a:prstGeom>
          <a:noFill/>
          <a:ln>
            <a:solidFill>
              <a:srgbClr val="535353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100" b="1" dirty="0">
                <a:solidFill>
                  <a:srgbClr val="000000"/>
                </a:solidFill>
                <a:latin typeface="Belfius21" pitchFamily="2" charset="0"/>
                <a:ea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nl-BE" sz="1100" b="1" dirty="0">
                <a:solidFill>
                  <a:srgbClr val="000000"/>
                </a:solidFill>
                <a:effectLst/>
                <a:latin typeface="Belfius21" pitchFamily="2" charset="0"/>
                <a:ea typeface="Arial" panose="020B0604020202020204" pitchFamily="34" charset="0"/>
                <a:cs typeface="Arial" panose="020B0604020202020204" pitchFamily="34" charset="0"/>
              </a:rPr>
              <a:t>pcentiemen van onroerende voorheffing (OOV): +11,8%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100" dirty="0">
                <a:solidFill>
                  <a:srgbClr val="000000"/>
                </a:solidFill>
                <a:effectLst/>
                <a:latin typeface="Belfius21" pitchFamily="2" charset="0"/>
                <a:ea typeface="Arial" panose="020B0604020202020204" pitchFamily="34" charset="0"/>
                <a:cs typeface="Arial" panose="020B0604020202020204" pitchFamily="34" charset="0"/>
              </a:rPr>
              <a:t>Op basis van geïndexeerde kadastrale inkomens </a:t>
            </a:r>
            <a:endParaRPr lang="fr-BE" sz="1100" dirty="0">
              <a:solidFill>
                <a:srgbClr val="000000"/>
              </a:solidFill>
              <a:latin typeface="Belfius21" pitchFamily="2" charset="0"/>
            </a:endParaRPr>
          </a:p>
        </p:txBody>
      </p:sp>
      <p:graphicFrame>
        <p:nvGraphicFramePr>
          <p:cNvPr id="2" name="Chart 11">
            <a:extLst>
              <a:ext uri="{FF2B5EF4-FFF2-40B4-BE49-F238E27FC236}">
                <a16:creationId xmlns:a16="http://schemas.microsoft.com/office/drawing/2014/main" id="{A4BD085A-BCF1-47AB-9087-0B4BF9EE24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973433"/>
              </p:ext>
            </p:extLst>
          </p:nvPr>
        </p:nvGraphicFramePr>
        <p:xfrm>
          <a:off x="853303" y="3009805"/>
          <a:ext cx="5992180" cy="2066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E199E750-2804-A0B5-A4D4-C9C7C01FA7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0082118"/>
              </p:ext>
            </p:extLst>
          </p:nvPr>
        </p:nvGraphicFramePr>
        <p:xfrm>
          <a:off x="5165218" y="1430528"/>
          <a:ext cx="3740243" cy="26964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0833">
                  <a:extLst>
                    <a:ext uri="{9D8B030D-6E8A-4147-A177-3AD203B41FA5}">
                      <a16:colId xmlns:a16="http://schemas.microsoft.com/office/drawing/2014/main" val="1138359742"/>
                    </a:ext>
                  </a:extLst>
                </a:gridCol>
                <a:gridCol w="825201">
                  <a:extLst>
                    <a:ext uri="{9D8B030D-6E8A-4147-A177-3AD203B41FA5}">
                      <a16:colId xmlns:a16="http://schemas.microsoft.com/office/drawing/2014/main" val="2089287663"/>
                    </a:ext>
                  </a:extLst>
                </a:gridCol>
                <a:gridCol w="625289">
                  <a:extLst>
                    <a:ext uri="{9D8B030D-6E8A-4147-A177-3AD203B41FA5}">
                      <a16:colId xmlns:a16="http://schemas.microsoft.com/office/drawing/2014/main" val="601525963"/>
                    </a:ext>
                  </a:extLst>
                </a:gridCol>
                <a:gridCol w="738920">
                  <a:extLst>
                    <a:ext uri="{9D8B030D-6E8A-4147-A177-3AD203B41FA5}">
                      <a16:colId xmlns:a16="http://schemas.microsoft.com/office/drawing/2014/main" val="2346527737"/>
                    </a:ext>
                  </a:extLst>
                </a:gridCol>
              </a:tblGrid>
              <a:tr h="385213">
                <a:tc>
                  <a:txBody>
                    <a:bodyPr/>
                    <a:lstStyle/>
                    <a:p>
                      <a:pPr algn="ctr" fontAlgn="b"/>
                      <a:r>
                        <a:rPr lang="nl-BE" sz="1200" u="none" strike="noStrike" dirty="0">
                          <a:solidFill>
                            <a:srgbClr val="000000"/>
                          </a:solidFill>
                          <a:effectLst/>
                          <a:latin typeface="Belfius21 Medium" pitchFamily="2" charset="0"/>
                        </a:rPr>
                        <a:t>Fiscale ontvangsten - 2023</a:t>
                      </a:r>
                      <a:endParaRPr lang="nl-BE" sz="1200" b="1" i="0" u="none" strike="noStrike" dirty="0">
                        <a:solidFill>
                          <a:srgbClr val="000000"/>
                        </a:solidFill>
                        <a:effectLst/>
                        <a:latin typeface="Belfius21 Medium" pitchFamily="2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914475"/>
                  </a:ext>
                </a:extLst>
              </a:tr>
              <a:tr h="385213"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 miljoen EUR</a:t>
                      </a:r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solidFill>
                            <a:srgbClr val="000000"/>
                          </a:solidFill>
                          <a:effectLst/>
                        </a:rPr>
                        <a:t>In EUR/inw.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1000" u="none" strike="noStrike">
                          <a:solidFill>
                            <a:srgbClr val="000000"/>
                          </a:solidFill>
                          <a:effectLst/>
                        </a:rPr>
                        <a:t>Evolutie</a:t>
                      </a:r>
                      <a:endParaRPr lang="nl-BE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772780"/>
                  </a:ext>
                </a:extLst>
              </a:tr>
              <a:tr h="385213"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solidFill>
                            <a:srgbClr val="C30243"/>
                          </a:solidFill>
                          <a:effectLst/>
                        </a:rPr>
                        <a:t>Opcentiemen onroerende voorheffing</a:t>
                      </a:r>
                      <a:endParaRPr lang="nl-BE" sz="1000" b="0" i="0" u="none" strike="noStrike" dirty="0">
                        <a:solidFill>
                          <a:srgbClr val="C302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solidFill>
                            <a:srgbClr val="C30243"/>
                          </a:solidFill>
                          <a:effectLst/>
                        </a:rPr>
                        <a:t>2.822</a:t>
                      </a:r>
                      <a:endParaRPr lang="nl-BE" sz="1100" b="0" i="0" u="none" strike="noStrike" dirty="0">
                        <a:solidFill>
                          <a:srgbClr val="C302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solidFill>
                            <a:srgbClr val="C30243"/>
                          </a:solidFill>
                          <a:effectLst/>
                        </a:rPr>
                        <a:t>421</a:t>
                      </a:r>
                      <a:endParaRPr lang="nl-BE" sz="1100" b="0" i="0" u="none" strike="noStrike" dirty="0">
                        <a:solidFill>
                          <a:srgbClr val="C302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solidFill>
                            <a:srgbClr val="C30243"/>
                          </a:solidFill>
                          <a:effectLst/>
                        </a:rPr>
                        <a:t>11,8%</a:t>
                      </a:r>
                      <a:endParaRPr lang="nl-BE" sz="1100" b="0" i="0" u="none" strike="noStrike" dirty="0">
                        <a:solidFill>
                          <a:srgbClr val="C302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0430009"/>
                  </a:ext>
                </a:extLst>
              </a:tr>
              <a:tr h="385213"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solidFill>
                            <a:srgbClr val="C30243"/>
                          </a:solidFill>
                          <a:effectLst/>
                        </a:rPr>
                        <a:t>Aanvullende personenbelasting</a:t>
                      </a:r>
                      <a:endParaRPr lang="nl-BE" sz="1000" b="0" i="0" u="none" strike="noStrike" dirty="0">
                        <a:solidFill>
                          <a:srgbClr val="C302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solidFill>
                            <a:srgbClr val="C30243"/>
                          </a:solidFill>
                          <a:effectLst/>
                        </a:rPr>
                        <a:t>2.702</a:t>
                      </a:r>
                      <a:endParaRPr lang="nl-BE" sz="1100" b="0" i="0" u="none" strike="noStrike" dirty="0">
                        <a:solidFill>
                          <a:srgbClr val="C302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solidFill>
                            <a:srgbClr val="C30243"/>
                          </a:solidFill>
                          <a:effectLst/>
                        </a:rPr>
                        <a:t>403</a:t>
                      </a:r>
                      <a:endParaRPr lang="nl-BE" sz="1100" b="0" i="0" u="none" strike="noStrike" dirty="0">
                        <a:solidFill>
                          <a:srgbClr val="C302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solidFill>
                            <a:srgbClr val="C30243"/>
                          </a:solidFill>
                          <a:effectLst/>
                        </a:rPr>
                        <a:t>29,7%</a:t>
                      </a:r>
                      <a:endParaRPr lang="nl-BE" sz="1100" b="0" i="0" u="none" strike="noStrike" dirty="0">
                        <a:solidFill>
                          <a:srgbClr val="C302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869351"/>
                  </a:ext>
                </a:extLst>
              </a:tr>
              <a:tr h="385213"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>
                          <a:solidFill>
                            <a:srgbClr val="000000"/>
                          </a:solidFill>
                          <a:effectLst/>
                        </a:rPr>
                        <a:t>Andere aanvullende belastingen</a:t>
                      </a:r>
                      <a:endParaRPr lang="nl-B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127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nl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>
                          <a:solidFill>
                            <a:srgbClr val="000000"/>
                          </a:solidFill>
                          <a:effectLst/>
                        </a:rPr>
                        <a:t>6,7%</a:t>
                      </a:r>
                      <a:endParaRPr lang="nl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626417"/>
                  </a:ext>
                </a:extLst>
              </a:tr>
              <a:tr h="385213"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u="none" strike="noStrike" dirty="0">
                          <a:solidFill>
                            <a:srgbClr val="C30243"/>
                          </a:solidFill>
                          <a:effectLst/>
                        </a:rPr>
                        <a:t>Lokale belastingen</a:t>
                      </a:r>
                      <a:endParaRPr lang="nl-BE" sz="1000" b="0" i="0" u="none" strike="noStrike" dirty="0">
                        <a:solidFill>
                          <a:srgbClr val="C3024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solidFill>
                            <a:srgbClr val="C30243"/>
                          </a:solidFill>
                          <a:effectLst/>
                        </a:rPr>
                        <a:t>902</a:t>
                      </a:r>
                      <a:endParaRPr lang="nl-BE" sz="1100" b="0" i="0" u="none" strike="noStrike" dirty="0">
                        <a:solidFill>
                          <a:srgbClr val="C302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solidFill>
                            <a:srgbClr val="C30243"/>
                          </a:solidFill>
                          <a:effectLst/>
                        </a:rPr>
                        <a:t>135</a:t>
                      </a:r>
                      <a:endParaRPr lang="nl-BE" sz="1100" b="0" i="0" u="none" strike="noStrike" dirty="0">
                        <a:solidFill>
                          <a:srgbClr val="C302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u="none" strike="noStrike" dirty="0">
                          <a:solidFill>
                            <a:srgbClr val="C30243"/>
                          </a:solidFill>
                          <a:effectLst/>
                        </a:rPr>
                        <a:t>9,3%</a:t>
                      </a:r>
                      <a:endParaRPr lang="nl-BE" sz="1100" b="0" i="0" u="none" strike="noStrike" dirty="0">
                        <a:solidFill>
                          <a:srgbClr val="C30243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782105"/>
                  </a:ext>
                </a:extLst>
              </a:tr>
              <a:tr h="385213">
                <a:tc>
                  <a:txBody>
                    <a:bodyPr/>
                    <a:lstStyle/>
                    <a:p>
                      <a:pPr algn="ctr" fontAlgn="b"/>
                      <a:r>
                        <a:rPr lang="nl-BE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Fiscale ontvangsten en boetes</a:t>
                      </a:r>
                      <a:endParaRPr lang="nl-B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6.554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978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18,0%</a:t>
                      </a:r>
                      <a:endParaRPr lang="nl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952009"/>
                  </a:ext>
                </a:extLst>
              </a:tr>
            </a:tbl>
          </a:graphicData>
        </a:graphic>
      </p:graphicFrame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7DA703-7691-C136-E428-DD4C77F159D1}"/>
              </a:ext>
            </a:extLst>
          </p:cNvPr>
          <p:cNvSpPr txBox="1">
            <a:spLocks/>
          </p:cNvSpPr>
          <p:nvPr/>
        </p:nvSpPr>
        <p:spPr>
          <a:xfrm>
            <a:off x="7718612" y="446430"/>
            <a:ext cx="1425388" cy="373594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nl-BE" sz="1600" kern="0" dirty="0">
                <a:solidFill>
                  <a:srgbClr val="FFFFFF"/>
                </a:solidFill>
              </a:rPr>
              <a:t>Vlaanderen</a:t>
            </a:r>
          </a:p>
          <a:p>
            <a:pPr defTabSz="1219170"/>
            <a:endParaRPr lang="fr-BE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2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D5895AD4-F217-E1FB-1DB1-39090E19FD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647" y="3972675"/>
            <a:ext cx="9228483" cy="1084614"/>
          </a:xfrm>
          <a:ln>
            <a:noFill/>
          </a:ln>
        </p:spPr>
        <p:txBody>
          <a:bodyPr>
            <a:norm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dirty="0" err="1">
                <a:solidFill>
                  <a:srgbClr val="C3014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Opc</a:t>
            </a:r>
            <a:r>
              <a:rPr lang="fr-FR" sz="1200" dirty="0">
                <a:solidFill>
                  <a:srgbClr val="C3014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200" dirty="0" err="1">
                <a:solidFill>
                  <a:srgbClr val="C3014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onroerende</a:t>
            </a:r>
            <a:r>
              <a:rPr lang="fr-FR" sz="1200" dirty="0">
                <a:solidFill>
                  <a:srgbClr val="C3014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rgbClr val="C3014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voorheffing</a:t>
            </a:r>
            <a:r>
              <a:rPr lang="fr-FR" sz="1200" dirty="0">
                <a:solidFill>
                  <a:srgbClr val="C3014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(+17%): </a:t>
            </a:r>
            <a:r>
              <a:rPr lang="fr-FR" sz="12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indexatie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KI (+9,6%) + 8 </a:t>
            </a:r>
            <a:r>
              <a:rPr lang="fr-FR" sz="12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gemeenten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trekken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aanslagvoet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C3014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APB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(+26,2%): FOD </a:t>
            </a:r>
            <a:r>
              <a:rPr lang="fr-FR" sz="12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Financiën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past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kalender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met </a:t>
            </a:r>
            <a:r>
              <a:rPr lang="fr-FR" sz="12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stortingen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aan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fr-FR" sz="12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i.p.v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12 </a:t>
            </a:r>
            <a:r>
              <a:rPr lang="fr-FR" sz="12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maanden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+ 4 </a:t>
            </a:r>
            <a:r>
              <a:rPr lang="fr-FR" sz="12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gemeenten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verlagen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%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C3014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rgbClr val="C3014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Lokale</a:t>
            </a:r>
            <a:r>
              <a:rPr lang="fr-FR" sz="1200" dirty="0">
                <a:solidFill>
                  <a:srgbClr val="C3014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 err="1">
                <a:solidFill>
                  <a:srgbClr val="C3014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belastingen</a:t>
            </a:r>
            <a:r>
              <a:rPr lang="fr-FR" sz="1200" dirty="0">
                <a:solidFill>
                  <a:srgbClr val="C30144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(+9,6%): op </a:t>
            </a:r>
            <a:r>
              <a:rPr lang="nl-BE" sz="12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kantooroppervlakte</a:t>
            </a:r>
            <a:r>
              <a:rPr lang="fr-FR" sz="12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(+11%) en </a:t>
            </a:r>
            <a:r>
              <a:rPr lang="nl-BE" sz="12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bezetting openbaar domein</a:t>
            </a:r>
            <a:r>
              <a:rPr lang="fr-FR" sz="1200" dirty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(+17%)</a:t>
            </a:r>
            <a:endParaRPr lang="fr-BE" sz="1200" dirty="0">
              <a:solidFill>
                <a:schemeClr val="tx1"/>
              </a:solidFill>
              <a:latin typeface="+mn-lt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BE" sz="1350" dirty="0">
              <a:solidFill>
                <a:schemeClr val="tx1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D717B1-0CF2-3E5E-D218-29F4AADC09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6591" y="170853"/>
            <a:ext cx="7652838" cy="501650"/>
          </a:xfrm>
        </p:spPr>
        <p:txBody>
          <a:bodyPr>
            <a:noAutofit/>
          </a:bodyPr>
          <a:lstStyle/>
          <a:p>
            <a:r>
              <a:rPr lang="fr-FR" sz="1800" b="0" dirty="0" err="1">
                <a:solidFill>
                  <a:srgbClr val="C3004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Begrotingen</a:t>
            </a:r>
            <a:r>
              <a:rPr lang="fr-FR" b="0" dirty="0">
                <a:solidFill>
                  <a:srgbClr val="C3004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2023</a:t>
            </a:r>
            <a:r>
              <a:rPr lang="fr-FR" b="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b="0" dirty="0">
                <a:solidFill>
                  <a:srgbClr val="53535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heel </a:t>
            </a:r>
            <a:r>
              <a:rPr lang="fr-FR" b="0" dirty="0" err="1">
                <a:solidFill>
                  <a:srgbClr val="53535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forse</a:t>
            </a:r>
            <a:r>
              <a:rPr lang="fr-FR" b="0" dirty="0">
                <a:solidFill>
                  <a:srgbClr val="53535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0" dirty="0" err="1">
                <a:solidFill>
                  <a:srgbClr val="53535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toename</a:t>
            </a:r>
            <a:r>
              <a:rPr lang="fr-FR" b="0" dirty="0">
                <a:solidFill>
                  <a:srgbClr val="53535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>
                <a:solidFill>
                  <a:srgbClr val="53535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van </a:t>
            </a:r>
            <a:r>
              <a:rPr lang="fr-FR" dirty="0">
                <a:solidFill>
                  <a:srgbClr val="C301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fiscale </a:t>
            </a:r>
            <a:r>
              <a:rPr lang="fr-FR" dirty="0" err="1">
                <a:solidFill>
                  <a:srgbClr val="C301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ontvangsten</a:t>
            </a:r>
            <a:r>
              <a:rPr lang="fr-FR" dirty="0">
                <a:solidFill>
                  <a:srgbClr val="C301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0" dirty="0">
                <a:solidFill>
                  <a:srgbClr val="C301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(+16,4%) </a:t>
            </a:r>
            <a:r>
              <a:rPr lang="fr-FR" b="0" dirty="0">
                <a:solidFill>
                  <a:srgbClr val="53535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– ‘</a:t>
            </a:r>
            <a:r>
              <a:rPr lang="fr-FR" dirty="0" err="1">
                <a:solidFill>
                  <a:srgbClr val="53535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lokale</a:t>
            </a:r>
            <a:r>
              <a:rPr lang="fr-FR" dirty="0">
                <a:solidFill>
                  <a:srgbClr val="53535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0" dirty="0" err="1">
                <a:solidFill>
                  <a:srgbClr val="53535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taxshift</a:t>
            </a:r>
            <a:r>
              <a:rPr lang="fr-FR" b="0" dirty="0">
                <a:solidFill>
                  <a:srgbClr val="53535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fr-FR" b="0" dirty="0" err="1">
                <a:solidFill>
                  <a:srgbClr val="53535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zet</a:t>
            </a:r>
            <a:r>
              <a:rPr lang="fr-FR" b="0" dirty="0">
                <a:solidFill>
                  <a:srgbClr val="53535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0" dirty="0" err="1">
                <a:solidFill>
                  <a:srgbClr val="53535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zich</a:t>
            </a:r>
            <a:r>
              <a:rPr lang="fr-FR" b="0" dirty="0">
                <a:solidFill>
                  <a:srgbClr val="53535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b="0" dirty="0" err="1">
                <a:solidFill>
                  <a:srgbClr val="53535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door</a:t>
            </a:r>
            <a:endParaRPr lang="fr-FR" b="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1014F5E-F4C2-DC55-21E0-67535B582135}"/>
              </a:ext>
            </a:extLst>
          </p:cNvPr>
          <p:cNvSpPr txBox="1">
            <a:spLocks/>
          </p:cNvSpPr>
          <p:nvPr/>
        </p:nvSpPr>
        <p:spPr>
          <a:xfrm>
            <a:off x="8209429" y="396320"/>
            <a:ext cx="934571" cy="29583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BRUSSEL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46B8869-08F5-9ED9-96E9-F2EB96139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806585"/>
              </p:ext>
            </p:extLst>
          </p:nvPr>
        </p:nvGraphicFramePr>
        <p:xfrm>
          <a:off x="556592" y="1835846"/>
          <a:ext cx="3455683" cy="211455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892700">
                  <a:extLst>
                    <a:ext uri="{9D8B030D-6E8A-4147-A177-3AD203B41FA5}">
                      <a16:colId xmlns:a16="http://schemas.microsoft.com/office/drawing/2014/main" val="3431434122"/>
                    </a:ext>
                  </a:extLst>
                </a:gridCol>
                <a:gridCol w="713329">
                  <a:extLst>
                    <a:ext uri="{9D8B030D-6E8A-4147-A177-3AD203B41FA5}">
                      <a16:colId xmlns:a16="http://schemas.microsoft.com/office/drawing/2014/main" val="1615675268"/>
                    </a:ext>
                  </a:extLst>
                </a:gridCol>
                <a:gridCol w="849654">
                  <a:extLst>
                    <a:ext uri="{9D8B030D-6E8A-4147-A177-3AD203B41FA5}">
                      <a16:colId xmlns:a16="http://schemas.microsoft.com/office/drawing/2014/main" val="208988888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dirty="0">
                          <a:effectLst/>
                        </a:rPr>
                        <a:t> 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900" u="none" strike="noStrike" dirty="0">
                          <a:effectLst/>
                        </a:rPr>
                        <a:t>in EUR/</a:t>
                      </a:r>
                      <a:r>
                        <a:rPr lang="fr-BE" sz="900" u="none" strike="noStrike" dirty="0" err="1">
                          <a:effectLst/>
                        </a:rPr>
                        <a:t>inw</a:t>
                      </a:r>
                      <a:r>
                        <a:rPr lang="fr-BE" sz="900" u="none" strike="noStrike" dirty="0">
                          <a:effectLst/>
                        </a:rPr>
                        <a:t>.</a:t>
                      </a:r>
                      <a:endParaRPr lang="fr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900" u="none" strike="noStrike" dirty="0" err="1">
                          <a:effectLst/>
                        </a:rPr>
                        <a:t>Evolutie</a:t>
                      </a:r>
                      <a:r>
                        <a:rPr lang="fr-BE" sz="900" u="none" strike="noStrike" dirty="0">
                          <a:effectLst/>
                        </a:rPr>
                        <a:t>      </a:t>
                      </a:r>
                      <a:r>
                        <a:rPr lang="fr-BE" sz="900" u="none" strike="noStrike" dirty="0" err="1">
                          <a:effectLst/>
                        </a:rPr>
                        <a:t>t.o.v</a:t>
                      </a:r>
                      <a:r>
                        <a:rPr lang="fr-BE" sz="900" u="none" strike="noStrike" dirty="0">
                          <a:effectLst/>
                        </a:rPr>
                        <a:t>. 2022</a:t>
                      </a:r>
                      <a:endParaRPr lang="fr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061160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fr-BE" sz="1000" u="none" strike="noStrike" dirty="0" err="1">
                          <a:effectLst/>
                        </a:rPr>
                        <a:t>Opcentiemen</a:t>
                      </a:r>
                      <a:r>
                        <a:rPr lang="fr-BE" sz="1000" u="none" strike="noStrike" dirty="0">
                          <a:effectLst/>
                        </a:rPr>
                        <a:t> op </a:t>
                      </a:r>
                      <a:r>
                        <a:rPr lang="fr-BE" sz="1000" u="none" strike="noStrike" dirty="0" err="1">
                          <a:solidFill>
                            <a:srgbClr val="C30144"/>
                          </a:solidFill>
                          <a:effectLst/>
                        </a:rPr>
                        <a:t>onroerende</a:t>
                      </a:r>
                      <a:r>
                        <a:rPr lang="fr-BE" sz="1000" u="none" strike="noStrike" dirty="0">
                          <a:solidFill>
                            <a:srgbClr val="C30144"/>
                          </a:solidFill>
                          <a:effectLst/>
                        </a:rPr>
                        <a:t> </a:t>
                      </a:r>
                      <a:r>
                        <a:rPr lang="fr-BE" sz="1000" u="none" strike="noStrike" dirty="0" err="1">
                          <a:solidFill>
                            <a:srgbClr val="C30144"/>
                          </a:solidFill>
                          <a:effectLst/>
                        </a:rPr>
                        <a:t>voorheffing</a:t>
                      </a:r>
                      <a:endParaRPr lang="fr-BE" sz="1000" b="0" i="0" u="none" strike="noStrike" dirty="0">
                        <a:solidFill>
                          <a:srgbClr val="C301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751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 dirty="0">
                          <a:solidFill>
                            <a:srgbClr val="C30144"/>
                          </a:solidFill>
                          <a:effectLst/>
                        </a:rPr>
                        <a:t>17,0%</a:t>
                      </a:r>
                      <a:endParaRPr lang="fr-BE" sz="1100" b="0" i="0" u="none" strike="noStrike" dirty="0">
                        <a:solidFill>
                          <a:srgbClr val="C301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42041957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l" fontAlgn="ctr"/>
                      <a:r>
                        <a:rPr lang="fr-BE" sz="1000" u="none" strike="noStrike" dirty="0" err="1">
                          <a:effectLst/>
                        </a:rPr>
                        <a:t>Aanvullende</a:t>
                      </a:r>
                      <a:r>
                        <a:rPr lang="fr-BE" sz="1000" u="none" strike="noStrike" dirty="0">
                          <a:effectLst/>
                        </a:rPr>
                        <a:t> </a:t>
                      </a:r>
                      <a:r>
                        <a:rPr lang="fr-BE" sz="1000" u="none" strike="noStrike" dirty="0" err="1">
                          <a:effectLst/>
                        </a:rPr>
                        <a:t>belastingen</a:t>
                      </a:r>
                      <a:r>
                        <a:rPr lang="fr-BE" sz="1000" u="none" strike="noStrike" dirty="0">
                          <a:effectLst/>
                        </a:rPr>
                        <a:t> op </a:t>
                      </a:r>
                      <a:r>
                        <a:rPr lang="fr-BE" sz="1000" u="none" strike="noStrike" dirty="0" err="1">
                          <a:solidFill>
                            <a:srgbClr val="C30144"/>
                          </a:solidFill>
                          <a:effectLst/>
                        </a:rPr>
                        <a:t>personenbelasting</a:t>
                      </a:r>
                      <a:endParaRPr lang="fr-BE" sz="1000" b="0" i="0" u="none" strike="noStrike" dirty="0">
                        <a:solidFill>
                          <a:srgbClr val="C301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251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 dirty="0">
                          <a:solidFill>
                            <a:srgbClr val="C30144"/>
                          </a:solidFill>
                          <a:effectLst/>
                        </a:rPr>
                        <a:t>26,2%</a:t>
                      </a:r>
                      <a:endParaRPr lang="fr-BE" sz="1100" b="0" i="0" u="none" strike="noStrike" dirty="0">
                        <a:solidFill>
                          <a:srgbClr val="C301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71414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BE" sz="1000" u="none" strike="noStrike" dirty="0" err="1">
                          <a:effectLst/>
                        </a:rPr>
                        <a:t>Andere</a:t>
                      </a:r>
                      <a:r>
                        <a:rPr lang="fr-BE" sz="1000" u="none" strike="noStrike" dirty="0">
                          <a:effectLst/>
                        </a:rPr>
                        <a:t> </a:t>
                      </a:r>
                      <a:r>
                        <a:rPr lang="fr-BE" sz="1000" u="none" strike="noStrike" dirty="0" err="1">
                          <a:effectLst/>
                        </a:rPr>
                        <a:t>aanvullende</a:t>
                      </a:r>
                      <a:r>
                        <a:rPr lang="fr-BE" sz="1000" u="none" strike="noStrike" dirty="0">
                          <a:effectLst/>
                        </a:rPr>
                        <a:t> </a:t>
                      </a:r>
                      <a:r>
                        <a:rPr lang="fr-BE" sz="1000" u="none" strike="noStrike" dirty="0" err="1">
                          <a:effectLst/>
                        </a:rPr>
                        <a:t>belastingen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30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-2,4%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59010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BE" sz="1000" u="none" strike="noStrike" dirty="0" err="1">
                          <a:solidFill>
                            <a:srgbClr val="C30144"/>
                          </a:solidFill>
                          <a:effectLst/>
                        </a:rPr>
                        <a:t>Lokale</a:t>
                      </a:r>
                      <a:r>
                        <a:rPr lang="fr-BE" sz="1000" u="none" strike="noStrike" dirty="0">
                          <a:solidFill>
                            <a:srgbClr val="C30144"/>
                          </a:solidFill>
                          <a:effectLst/>
                        </a:rPr>
                        <a:t> </a:t>
                      </a:r>
                      <a:r>
                        <a:rPr lang="fr-BE" sz="1000" u="none" strike="noStrike" dirty="0" err="1">
                          <a:solidFill>
                            <a:srgbClr val="C30144"/>
                          </a:solidFill>
                          <a:effectLst/>
                        </a:rPr>
                        <a:t>belastingen</a:t>
                      </a:r>
                      <a:endParaRPr lang="fr-BE" sz="1000" b="0" i="0" u="none" strike="noStrike" dirty="0">
                        <a:solidFill>
                          <a:srgbClr val="C301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231</a:t>
                      </a:r>
                      <a:endParaRPr lang="fr-B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 dirty="0">
                          <a:solidFill>
                            <a:srgbClr val="C30144"/>
                          </a:solidFill>
                          <a:effectLst/>
                        </a:rPr>
                        <a:t>9,6%</a:t>
                      </a:r>
                      <a:endParaRPr lang="fr-BE" sz="1100" b="0" i="0" u="none" strike="noStrike" dirty="0">
                        <a:solidFill>
                          <a:srgbClr val="C3014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12583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BE" sz="1000" u="none" strike="noStrike" dirty="0">
                          <a:effectLst/>
                        </a:rPr>
                        <a:t>Fiscale </a:t>
                      </a:r>
                      <a:r>
                        <a:rPr lang="fr-BE" sz="1000" u="none" strike="noStrike" dirty="0" err="1">
                          <a:effectLst/>
                        </a:rPr>
                        <a:t>compensaties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35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7,6%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70260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fr-BE" sz="1000" b="1" u="none" strike="noStrike" dirty="0">
                          <a:effectLst/>
                        </a:rPr>
                        <a:t>Totale </a:t>
                      </a:r>
                      <a:r>
                        <a:rPr lang="fr-BE" sz="1000" b="1" u="none" strike="noStrike" dirty="0" err="1">
                          <a:effectLst/>
                        </a:rPr>
                        <a:t>belastingontvangsten</a:t>
                      </a:r>
                      <a:endParaRPr lang="fr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b="1" u="none" strike="noStrike" dirty="0">
                          <a:effectLst/>
                        </a:rPr>
                        <a:t>1.299</a:t>
                      </a:r>
                      <a:endParaRPr lang="fr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b="1" u="none" strike="noStrike" dirty="0">
                          <a:effectLst/>
                        </a:rPr>
                        <a:t>16,4%</a:t>
                      </a:r>
                      <a:endParaRPr lang="fr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3813296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100-000013000000}"/>
              </a:ext>
            </a:extLst>
          </p:cNvPr>
          <p:cNvGraphicFramePr>
            <a:graphicFrameLocks/>
          </p:cNvGraphicFramePr>
          <p:nvPr/>
        </p:nvGraphicFramePr>
        <p:xfrm>
          <a:off x="4728045" y="1007647"/>
          <a:ext cx="432995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9321193-80FA-3AE2-FBDB-0830E95BC10A}"/>
              </a:ext>
            </a:extLst>
          </p:cNvPr>
          <p:cNvSpPr txBox="1">
            <a:spLocks/>
          </p:cNvSpPr>
          <p:nvPr/>
        </p:nvSpPr>
        <p:spPr>
          <a:xfrm>
            <a:off x="665760" y="1084614"/>
            <a:ext cx="1021466" cy="295837"/>
          </a:xfrm>
          <a:prstGeom prst="rect">
            <a:avLst/>
          </a:prstGeom>
          <a:solidFill>
            <a:srgbClr val="C30243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fr-FR" sz="1200" kern="0" dirty="0" err="1">
                <a:solidFill>
                  <a:srgbClr val="FFFFFF"/>
                </a:solidFill>
              </a:rPr>
              <a:t>Fiscaliteit</a:t>
            </a:r>
            <a:endParaRPr lang="fr-FR" sz="1200" kern="0" dirty="0">
              <a:solidFill>
                <a:srgbClr val="FFFFFF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5BE9194-0F27-0BA9-5D20-A536F95936C6}"/>
              </a:ext>
            </a:extLst>
          </p:cNvPr>
          <p:cNvGraphicFramePr/>
          <p:nvPr/>
        </p:nvGraphicFramePr>
        <p:xfrm>
          <a:off x="1687226" y="829166"/>
          <a:ext cx="1514132" cy="91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D945369E-1BA5-7FA2-430F-5663BC288421}"/>
              </a:ext>
            </a:extLst>
          </p:cNvPr>
          <p:cNvSpPr txBox="1"/>
          <p:nvPr/>
        </p:nvSpPr>
        <p:spPr>
          <a:xfrm>
            <a:off x="7611035" y="810419"/>
            <a:ext cx="531159" cy="29583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l-BE" dirty="0"/>
              <a:t>APB %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7DFB434-DBE8-E8EE-C377-CB9B62EFEC4D}"/>
              </a:ext>
            </a:extLst>
          </p:cNvPr>
          <p:cNvSpPr txBox="1"/>
          <p:nvPr/>
        </p:nvSpPr>
        <p:spPr>
          <a:xfrm>
            <a:off x="4614241" y="810419"/>
            <a:ext cx="531159" cy="29583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l-BE" dirty="0"/>
              <a:t>Aantal </a:t>
            </a:r>
            <a:r>
              <a:rPr lang="nl-BE" dirty="0" err="1"/>
              <a:t>Opc</a:t>
            </a:r>
            <a:r>
              <a:rPr lang="nl-BE" dirty="0"/>
              <a:t>. OV</a:t>
            </a:r>
          </a:p>
        </p:txBody>
      </p:sp>
    </p:spTree>
    <p:extLst>
      <p:ext uri="{BB962C8B-B14F-4D97-AF65-F5344CB8AC3E}">
        <p14:creationId xmlns:p14="http://schemas.microsoft.com/office/powerpoint/2010/main" val="23137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5EFE9F-19E1-6856-AD25-C62BEB73CC31}"/>
              </a:ext>
            </a:extLst>
          </p:cNvPr>
          <p:cNvSpPr txBox="1">
            <a:spLocks/>
          </p:cNvSpPr>
          <p:nvPr/>
        </p:nvSpPr>
        <p:spPr>
          <a:xfrm>
            <a:off x="925425" y="646302"/>
            <a:ext cx="10602297" cy="4105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nl-BE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26CFB68-7FEE-4CEC-C2EF-FACA58EBA737}"/>
              </a:ext>
            </a:extLst>
          </p:cNvPr>
          <p:cNvSpPr txBox="1"/>
          <p:nvPr/>
        </p:nvSpPr>
        <p:spPr>
          <a:xfrm>
            <a:off x="667097" y="735985"/>
            <a:ext cx="6279773" cy="4269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600">
                <a:solidFill>
                  <a:srgbClr val="C30144"/>
                </a:solidFill>
                <a:latin typeface="Belfius Montserrat Medium" panose="00000600000000000000" pitchFamily="50" charset="0"/>
              </a:rPr>
              <a:t>Steun van Vlaamse en federale overheid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nl-BE" sz="1600">
              <a:solidFill>
                <a:srgbClr val="C30144"/>
              </a:solidFill>
              <a:latin typeface="Belfius Montserrat Medium" panose="00000600000000000000" pitchFamily="50" charset="0"/>
            </a:endParaRPr>
          </a:p>
          <a:p>
            <a:pPr algn="l">
              <a:lnSpc>
                <a:spcPct val="150000"/>
              </a:lnSpc>
            </a:pPr>
            <a:endParaRPr lang="nl-BE" sz="1600">
              <a:solidFill>
                <a:srgbClr val="C30144"/>
              </a:solidFill>
              <a:latin typeface="Belfius Montserrat Medium" panose="00000600000000000000" pitchFamily="50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CE925394-899B-2672-E3FA-60128C9BEE33}"/>
              </a:ext>
            </a:extLst>
          </p:cNvPr>
          <p:cNvSpPr txBox="1">
            <a:spLocks/>
          </p:cNvSpPr>
          <p:nvPr/>
        </p:nvSpPr>
        <p:spPr>
          <a:xfrm>
            <a:off x="2247820" y="1315038"/>
            <a:ext cx="4093598" cy="394449"/>
          </a:xfrm>
          <a:prstGeom prst="rect">
            <a:avLst/>
          </a:prstGeom>
          <a:solidFill>
            <a:srgbClr val="C30243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228594" indent="-228594" defTabSz="1219170">
              <a:buFont typeface="Arial" panose="020B0604020202020204" pitchFamily="34" charset="0"/>
              <a:buChar char="•"/>
            </a:pPr>
            <a:r>
              <a:rPr lang="nl-BE" sz="1600" kern="0">
                <a:solidFill>
                  <a:srgbClr val="FFFFFF"/>
                </a:solidFill>
              </a:rPr>
              <a:t>Ontvangen werkingssubsidies</a:t>
            </a:r>
            <a:endParaRPr lang="fr-BE" sz="1600" kern="0">
              <a:solidFill>
                <a:srgbClr val="FFFFFF"/>
              </a:solidFill>
            </a:endParaRP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5D8F20AD-5013-0E7D-DB15-3A6A4BBF0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sz="2000" dirty="0">
                <a:solidFill>
                  <a:srgbClr val="000000"/>
                </a:solidFill>
              </a:rPr>
              <a:t>Impact op gemeenteontvangsten?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10A3B522-AC0B-30B1-8700-9868CB077253}"/>
              </a:ext>
            </a:extLst>
          </p:cNvPr>
          <p:cNvSpPr txBox="1"/>
          <p:nvPr/>
        </p:nvSpPr>
        <p:spPr>
          <a:xfrm>
            <a:off x="3981167" y="3950332"/>
            <a:ext cx="4991384" cy="789062"/>
          </a:xfrm>
          <a:prstGeom prst="rect">
            <a:avLst/>
          </a:prstGeom>
          <a:noFill/>
          <a:ln>
            <a:solidFill>
              <a:srgbClr val="535353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0000"/>
                </a:solidFill>
                <a:latin typeface="Belfius Montserrat" panose="00000500000000000000" pitchFamily="50" charset="0"/>
                <a:ea typeface="Arial" panose="020B0604020202020204" pitchFamily="34" charset="0"/>
                <a:cs typeface="Calibri" panose="020F0502020204030204" pitchFamily="34" charset="0"/>
              </a:rPr>
              <a:t>F</a:t>
            </a:r>
            <a:r>
              <a:rPr lang="nl-BE" sz="1100" dirty="0">
                <a:solidFill>
                  <a:srgbClr val="000000"/>
                </a:solidFill>
                <a:effectLst/>
                <a:latin typeface="Belfius Montserrat" panose="00000500000000000000" pitchFamily="50" charset="0"/>
                <a:ea typeface="Arial" panose="020B0604020202020204" pitchFamily="34" charset="0"/>
                <a:cs typeface="Calibri" panose="020F0502020204030204" pitchFamily="34" charset="0"/>
              </a:rPr>
              <a:t>ederale bestuursniveau vergoedt kosten leefloon &gt; 100%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0000"/>
                </a:solidFill>
                <a:effectLst/>
                <a:latin typeface="Belfius Montserrat" panose="00000500000000000000" pitchFamily="50" charset="0"/>
                <a:ea typeface="Arial" panose="020B0604020202020204" pitchFamily="34" charset="0"/>
                <a:cs typeface="Calibri" panose="020F0502020204030204" pitchFamily="34" charset="0"/>
              </a:rPr>
              <a:t>Vlaamse overheid neemt </a:t>
            </a:r>
            <a:r>
              <a:rPr lang="nl-BE" sz="1100" dirty="0">
                <a:solidFill>
                  <a:srgbClr val="000000"/>
                </a:solidFill>
                <a:effectLst/>
                <a:latin typeface="Belfius Montserrat" panose="00000500000000000000" pitchFamily="50" charset="0"/>
                <a:ea typeface="BelfiusAlternative-Regular"/>
                <a:cs typeface="Calibri" panose="020F0502020204030204" pitchFamily="34" charset="0"/>
              </a:rPr>
              <a:t>lokale noodopvang </a:t>
            </a:r>
            <a:r>
              <a:rPr lang="nl-BE" sz="1100" dirty="0">
                <a:solidFill>
                  <a:srgbClr val="000000"/>
                </a:solidFill>
                <a:effectLst/>
                <a:latin typeface="Belfius Montserrat" panose="00000500000000000000" pitchFamily="50" charset="0"/>
                <a:ea typeface="Arial" panose="020B0604020202020204" pitchFamily="34" charset="0"/>
                <a:cs typeface="Calibri" panose="020F0502020204030204" pitchFamily="34" charset="0"/>
              </a:rPr>
              <a:t>van </a:t>
            </a:r>
            <a:r>
              <a:rPr lang="nl-BE" sz="1100" dirty="0">
                <a:solidFill>
                  <a:srgbClr val="000000"/>
                </a:solidFill>
                <a:effectLst/>
                <a:latin typeface="Belfius Montserrat" panose="00000500000000000000" pitchFamily="50" charset="0"/>
                <a:ea typeface="BelfiusAlternative-Regular"/>
                <a:cs typeface="Calibri" panose="020F0502020204030204" pitchFamily="34" charset="0"/>
              </a:rPr>
              <a:t>tijdelijk beschermden uit Oekraïne volledig voor haar rekening </a:t>
            </a:r>
            <a:endParaRPr lang="fr-BE" sz="1000" dirty="0">
              <a:solidFill>
                <a:srgbClr val="000000"/>
              </a:solidFill>
            </a:endParaRP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BA09E0C8-E5CB-3C9D-D32B-733456D8E328}"/>
              </a:ext>
            </a:extLst>
          </p:cNvPr>
          <p:cNvSpPr txBox="1"/>
          <p:nvPr/>
        </p:nvSpPr>
        <p:spPr>
          <a:xfrm>
            <a:off x="3981167" y="1857714"/>
            <a:ext cx="4991384" cy="2020553"/>
          </a:xfrm>
          <a:prstGeom prst="rect">
            <a:avLst/>
          </a:prstGeom>
          <a:noFill/>
          <a:ln>
            <a:solidFill>
              <a:srgbClr val="535353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0000"/>
                </a:solidFill>
                <a:effectLst/>
                <a:latin typeface="Belfius21" pitchFamily="2" charset="0"/>
                <a:ea typeface="Arial" panose="020B0604020202020204" pitchFamily="34" charset="0"/>
                <a:cs typeface="Calibri" panose="020F0502020204030204" pitchFamily="34" charset="0"/>
              </a:rPr>
              <a:t>Vlaamse regering maakt extra middelen vrij voor oplopende personeels- en energiekosten</a:t>
            </a:r>
            <a:r>
              <a:rPr lang="nl-BE" sz="1100" dirty="0">
                <a:solidFill>
                  <a:srgbClr val="000000"/>
                </a:solidFill>
                <a:latin typeface="Belfius21" pitchFamily="2" charset="0"/>
                <a:ea typeface="Arial" panose="020B0604020202020204" pitchFamily="34" charset="0"/>
                <a:cs typeface="Calibri" panose="020F0502020204030204" pitchFamily="34" charset="0"/>
              </a:rPr>
              <a:t>: </a:t>
            </a:r>
            <a:r>
              <a:rPr lang="nl-BE" sz="1100" dirty="0">
                <a:solidFill>
                  <a:srgbClr val="000000"/>
                </a:solidFill>
                <a:effectLst/>
                <a:latin typeface="Belfius21" pitchFamily="2" charset="0"/>
                <a:ea typeface="Arial" panose="020B0604020202020204" pitchFamily="34" charset="0"/>
                <a:cs typeface="Calibri" panose="020F0502020204030204" pitchFamily="34" charset="0"/>
              </a:rPr>
              <a:t>94 miljoen euro extra in 2023 tot 149 miljoen in 2025</a:t>
            </a:r>
            <a:endParaRPr lang="nl-BE" sz="1100" dirty="0">
              <a:solidFill>
                <a:srgbClr val="000000"/>
              </a:solidFill>
              <a:latin typeface="Belfius21" pitchFamily="2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0000"/>
                </a:solidFill>
                <a:effectLst/>
                <a:latin typeface="Belfius21" pitchFamily="2" charset="0"/>
                <a:ea typeface="Arial" panose="020B0604020202020204" pitchFamily="34" charset="0"/>
                <a:cs typeface="Calibri" panose="020F0502020204030204" pitchFamily="34" charset="0"/>
              </a:rPr>
              <a:t>Gemeentefondsdotatie (</a:t>
            </a:r>
            <a:r>
              <a:rPr lang="nl-BE" sz="1100" dirty="0">
                <a:solidFill>
                  <a:srgbClr val="000000"/>
                </a:solidFill>
                <a:latin typeface="Belfius21" pitchFamily="2" charset="0"/>
                <a:cs typeface="Calibri" panose="020F0502020204030204" pitchFamily="34" charset="0"/>
              </a:rPr>
              <a:t>3,5 miljard euro) </a:t>
            </a:r>
            <a:r>
              <a:rPr lang="nl-BE" sz="1100" dirty="0">
                <a:solidFill>
                  <a:srgbClr val="000000"/>
                </a:solidFill>
                <a:effectLst/>
                <a:latin typeface="Belfius21" pitchFamily="2" charset="0"/>
                <a:ea typeface="Arial" panose="020B0604020202020204" pitchFamily="34" charset="0"/>
                <a:cs typeface="Calibri" panose="020F0502020204030204" pitchFamily="34" charset="0"/>
              </a:rPr>
              <a:t>jaarlijks verhoogd (+3,5%) 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0000"/>
                </a:solidFill>
                <a:latin typeface="Belfius21" pitchFamily="2" charset="0"/>
                <a:ea typeface="Arial" panose="020B0604020202020204" pitchFamily="34" charset="0"/>
                <a:cs typeface="Calibri" panose="020F0502020204030204" pitchFamily="34" charset="0"/>
              </a:rPr>
              <a:t>S</a:t>
            </a:r>
            <a:r>
              <a:rPr lang="nl-BE" sz="1100" dirty="0">
                <a:solidFill>
                  <a:srgbClr val="000000"/>
                </a:solidFill>
                <a:effectLst/>
                <a:latin typeface="Belfius21" pitchFamily="2" charset="0"/>
                <a:ea typeface="Arial" panose="020B0604020202020204" pitchFamily="34" charset="0"/>
                <a:cs typeface="Calibri" panose="020F0502020204030204" pitchFamily="34" charset="0"/>
              </a:rPr>
              <a:t>pecifieke werkingssubsidies - zoals LEKP voor energietransitie - worden verruimd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0000"/>
                </a:solidFill>
                <a:latin typeface="Belfius21" pitchFamily="2" charset="0"/>
                <a:ea typeface="Arial" panose="020B0604020202020204" pitchFamily="34" charset="0"/>
                <a:cs typeface="Calibri" panose="020F0502020204030204" pitchFamily="34" charset="0"/>
              </a:rPr>
              <a:t>Om stijgende pensioenuitgaven op te vangen komt Vlaamse regering tussen in helft van de responsabiliseringsbijdrage</a:t>
            </a:r>
            <a:endParaRPr lang="fr-BE" sz="1100" dirty="0">
              <a:solidFill>
                <a:srgbClr val="000000"/>
              </a:solidFill>
              <a:latin typeface="Belfius21" pitchFamily="2" charset="0"/>
            </a:endParaRPr>
          </a:p>
        </p:txBody>
      </p:sp>
      <p:graphicFrame>
        <p:nvGraphicFramePr>
          <p:cNvPr id="2" name="Grafiek 1">
            <a:extLst>
              <a:ext uri="{FF2B5EF4-FFF2-40B4-BE49-F238E27FC236}">
                <a16:creationId xmlns:a16="http://schemas.microsoft.com/office/drawing/2014/main" id="{DA6CA86B-DCD2-80C2-2D4C-0A19B339DD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659774"/>
              </p:ext>
            </p:extLst>
          </p:nvPr>
        </p:nvGraphicFramePr>
        <p:xfrm>
          <a:off x="253037" y="231409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16939534-61B4-421B-6BF1-87FD5D1CB3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918600"/>
              </p:ext>
            </p:extLst>
          </p:nvPr>
        </p:nvGraphicFramePr>
        <p:xfrm>
          <a:off x="706754" y="1043934"/>
          <a:ext cx="1490376" cy="1527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26D6956-0B2F-80D9-6F26-653843EBDA7C}"/>
              </a:ext>
            </a:extLst>
          </p:cNvPr>
          <p:cNvSpPr txBox="1">
            <a:spLocks/>
          </p:cNvSpPr>
          <p:nvPr/>
        </p:nvSpPr>
        <p:spPr>
          <a:xfrm>
            <a:off x="7718612" y="795249"/>
            <a:ext cx="1425388" cy="373594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nl-BE" sz="1600" kern="0" dirty="0">
                <a:solidFill>
                  <a:srgbClr val="FFFFFF"/>
                </a:solidFill>
              </a:rPr>
              <a:t>Vlaanderen</a:t>
            </a:r>
          </a:p>
          <a:p>
            <a:pPr defTabSz="1219170"/>
            <a:endParaRPr lang="fr-BE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247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D7E968-1F0B-A63D-5CC6-B1391DE911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5357" y="3437938"/>
            <a:ext cx="4278109" cy="1263392"/>
          </a:xfrm>
          <a:ln>
            <a:solidFill>
              <a:srgbClr val="535353"/>
            </a:solidFill>
          </a:ln>
        </p:spPr>
        <p:txBody>
          <a:bodyPr>
            <a:noAutofit/>
          </a:bodyPr>
          <a:lstStyle/>
          <a:p>
            <a:r>
              <a:rPr lang="fr-FR" sz="1000" dirty="0" err="1">
                <a:solidFill>
                  <a:srgbClr val="C30045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Gemeentefonds</a:t>
            </a:r>
            <a:r>
              <a:rPr lang="fr-FR" sz="1000" dirty="0">
                <a:solidFill>
                  <a:srgbClr val="51626F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1000" dirty="0">
                <a:solidFill>
                  <a:srgbClr val="C30045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geen</a:t>
            </a:r>
            <a:r>
              <a:rPr lang="fr-FR" sz="1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automatische</a:t>
            </a:r>
            <a:r>
              <a:rPr lang="fr-FR" sz="1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indexatie</a:t>
            </a:r>
            <a:r>
              <a:rPr lang="fr-FR" sz="1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voorzien</a:t>
            </a:r>
            <a:r>
              <a:rPr lang="fr-FR" sz="1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(+1,4%)</a:t>
            </a:r>
          </a:p>
          <a:p>
            <a:endParaRPr lang="fr-FR" sz="100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000" dirty="0" err="1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Federale</a:t>
            </a:r>
            <a:r>
              <a:rPr lang="fr-FR" sz="1000" dirty="0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00" dirty="0" err="1">
                <a:solidFill>
                  <a:schemeClr val="accent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dotaties</a:t>
            </a:r>
            <a:r>
              <a:rPr lang="fr-FR" sz="1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0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indexatie</a:t>
            </a:r>
            <a:r>
              <a:rPr lang="fr-FR" sz="1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voorzien</a:t>
            </a:r>
            <a:r>
              <a:rPr lang="fr-FR" sz="1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door</a:t>
            </a:r>
            <a:r>
              <a:rPr lang="fr-FR" sz="1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Bijzondere</a:t>
            </a:r>
            <a:r>
              <a:rPr lang="fr-FR" sz="1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0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Financieringswet</a:t>
            </a:r>
            <a:r>
              <a:rPr lang="fr-FR" sz="1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10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dotatie</a:t>
            </a:r>
            <a:r>
              <a:rPr lang="fr-FR" sz="1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Stad </a:t>
            </a:r>
            <a:r>
              <a:rPr lang="nl-BE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Brussel</a:t>
            </a:r>
            <a:r>
              <a:rPr lang="fr-FR" sz="10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endParaRPr lang="fr-FR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1000" dirty="0" err="1">
                <a:solidFill>
                  <a:srgbClr val="C30045"/>
                </a:solidFill>
                <a:latin typeface="+mn-lt"/>
                <a:cs typeface="Times New Roman" panose="02020603050405020304" pitchFamily="18" charset="0"/>
              </a:rPr>
              <a:t>Toelagen</a:t>
            </a:r>
            <a:r>
              <a:rPr lang="fr-FR" sz="1000" dirty="0">
                <a:solidFill>
                  <a:srgbClr val="C3004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sz="1000" dirty="0" err="1">
                <a:solidFill>
                  <a:srgbClr val="C30045"/>
                </a:solidFill>
                <a:latin typeface="+mn-lt"/>
                <a:cs typeface="Times New Roman" panose="02020603050405020304" pitchFamily="18" charset="0"/>
              </a:rPr>
              <a:t>personeelskosten</a:t>
            </a:r>
            <a:r>
              <a:rPr lang="fr-FR" sz="1000" dirty="0">
                <a:solidFill>
                  <a:srgbClr val="51626F"/>
                </a:solidFill>
                <a:latin typeface="+mn-lt"/>
                <a:cs typeface="Times New Roman" panose="02020603050405020304" pitchFamily="18" charset="0"/>
              </a:rPr>
              <a:t>:</a:t>
            </a:r>
            <a:r>
              <a:rPr lang="fr-FR" sz="1000" dirty="0">
                <a:solidFill>
                  <a:srgbClr val="C3004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sz="1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verschillende</a:t>
            </a:r>
            <a:r>
              <a:rPr lang="fr-FR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sz="1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indexeringsmechanismen</a:t>
            </a:r>
            <a:r>
              <a:rPr lang="fr-FR" sz="10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sz="100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</a:t>
            </a:r>
            <a:r>
              <a:rPr lang="fr-FR" sz="1000" kern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ectoraal</a:t>
            </a:r>
            <a:r>
              <a:rPr lang="fr-FR" sz="1000" kern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sz="1000" kern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akkoord</a:t>
            </a:r>
            <a:r>
              <a:rPr lang="fr-FR" sz="1000" kern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2021 </a:t>
            </a:r>
            <a:r>
              <a:rPr lang="fr-FR" sz="1000" kern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voor</a:t>
            </a:r>
            <a:r>
              <a:rPr lang="fr-FR" sz="1000" kern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75% </a:t>
            </a:r>
            <a:r>
              <a:rPr lang="fr-FR" sz="1000" kern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gefinancierd</a:t>
            </a:r>
            <a:r>
              <a:rPr lang="fr-FR" sz="1000" kern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fr-FR" sz="1000" kern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door</a:t>
            </a:r>
            <a:r>
              <a:rPr lang="fr-FR" sz="1000" kern="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het </a:t>
            </a:r>
            <a:r>
              <a:rPr lang="fr-FR" sz="1000" kern="0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Gewest</a:t>
            </a:r>
            <a:endParaRPr lang="fr-FR" sz="1000" kern="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D717B1-0CF2-3E5E-D218-29F4AADC09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6913" y="274559"/>
            <a:ext cx="7075394" cy="501650"/>
          </a:xfrm>
        </p:spPr>
        <p:txBody>
          <a:bodyPr>
            <a:noAutofit/>
          </a:bodyPr>
          <a:lstStyle/>
          <a:p>
            <a:pPr algn="just"/>
            <a:r>
              <a:rPr lang="fr-FR" sz="1800" b="0" dirty="0" err="1">
                <a:solidFill>
                  <a:srgbClr val="C30045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Begrotingen</a:t>
            </a:r>
            <a:r>
              <a:rPr lang="nl-BE" b="0" dirty="0">
                <a:solidFill>
                  <a:srgbClr val="C3004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2023</a:t>
            </a:r>
            <a:r>
              <a:rPr lang="nl-BE" b="0" dirty="0">
                <a:solidFill>
                  <a:srgbClr val="51626F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nl-BE" dirty="0">
                <a:solidFill>
                  <a:srgbClr val="51626F"/>
                </a:solidFill>
                <a:cs typeface="Calibri" panose="020F0502020204030204" pitchFamily="34" charset="0"/>
              </a:rPr>
              <a:t>indexeringsmechanismen van toelagen ondersteunen de ontvangsten</a:t>
            </a:r>
            <a:endParaRPr lang="nl-BE" b="0" dirty="0">
              <a:solidFill>
                <a:srgbClr val="51626F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D2D6570-3E57-D547-3B7E-C411B65CA22F}"/>
              </a:ext>
            </a:extLst>
          </p:cNvPr>
          <p:cNvSpPr txBox="1">
            <a:spLocks/>
          </p:cNvSpPr>
          <p:nvPr/>
        </p:nvSpPr>
        <p:spPr>
          <a:xfrm>
            <a:off x="675512" y="1056381"/>
            <a:ext cx="1714370" cy="617777"/>
          </a:xfrm>
          <a:prstGeom prst="rect">
            <a:avLst/>
          </a:prstGeom>
          <a:solidFill>
            <a:srgbClr val="C30243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fr-FR" sz="1200" kern="0" dirty="0" err="1">
                <a:solidFill>
                  <a:srgbClr val="FFFFFF"/>
                </a:solidFill>
              </a:rPr>
              <a:t>Fondsen</a:t>
            </a:r>
            <a:r>
              <a:rPr lang="fr-FR" sz="1200" kern="0" dirty="0">
                <a:solidFill>
                  <a:srgbClr val="FFFFFF"/>
                </a:solidFill>
              </a:rPr>
              <a:t> en </a:t>
            </a:r>
            <a:r>
              <a:rPr lang="fr-FR" sz="1200" kern="0" dirty="0" err="1">
                <a:solidFill>
                  <a:srgbClr val="FFFFFF"/>
                </a:solidFill>
              </a:rPr>
              <a:t>toelagen</a:t>
            </a:r>
            <a:endParaRPr lang="fr-FR" sz="1200" kern="0" dirty="0">
              <a:solidFill>
                <a:srgbClr val="FFFFFF"/>
              </a:solidFill>
            </a:endParaRPr>
          </a:p>
          <a:p>
            <a:pPr defTabSz="914400"/>
            <a:r>
              <a:rPr lang="fr-FR" sz="1200" kern="0" dirty="0">
                <a:solidFill>
                  <a:srgbClr val="FFFFFF"/>
                </a:solidFill>
              </a:rPr>
              <a:t>           (+10,5%)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BC3E327B-C239-15AD-C367-7215634F7AE2}"/>
              </a:ext>
            </a:extLst>
          </p:cNvPr>
          <p:cNvGraphicFramePr/>
          <p:nvPr/>
        </p:nvGraphicFramePr>
        <p:xfrm>
          <a:off x="2389882" y="886742"/>
          <a:ext cx="1553493" cy="918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980AD41-BEEF-2749-091A-E54D06ED1932}"/>
              </a:ext>
            </a:extLst>
          </p:cNvPr>
          <p:cNvGraphicFramePr>
            <a:graphicFrameLocks noGrp="1"/>
          </p:cNvGraphicFramePr>
          <p:nvPr/>
        </p:nvGraphicFramePr>
        <p:xfrm>
          <a:off x="5337387" y="1557069"/>
          <a:ext cx="3039122" cy="1183005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476139">
                  <a:extLst>
                    <a:ext uri="{9D8B030D-6E8A-4147-A177-3AD203B41FA5}">
                      <a16:colId xmlns:a16="http://schemas.microsoft.com/office/drawing/2014/main" val="3775554430"/>
                    </a:ext>
                  </a:extLst>
                </a:gridCol>
                <a:gridCol w="713329">
                  <a:extLst>
                    <a:ext uri="{9D8B030D-6E8A-4147-A177-3AD203B41FA5}">
                      <a16:colId xmlns:a16="http://schemas.microsoft.com/office/drawing/2014/main" val="1920073476"/>
                    </a:ext>
                  </a:extLst>
                </a:gridCol>
                <a:gridCol w="849654">
                  <a:extLst>
                    <a:ext uri="{9D8B030D-6E8A-4147-A177-3AD203B41FA5}">
                      <a16:colId xmlns:a16="http://schemas.microsoft.com/office/drawing/2014/main" val="116908846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dirty="0">
                          <a:effectLst/>
                        </a:rPr>
                        <a:t> 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900" u="none" strike="noStrike" dirty="0">
                          <a:effectLst/>
                        </a:rPr>
                        <a:t>In EUR /</a:t>
                      </a:r>
                      <a:r>
                        <a:rPr lang="fr-BE" sz="900" u="none" strike="noStrike" dirty="0" err="1">
                          <a:effectLst/>
                        </a:rPr>
                        <a:t>inwoner</a:t>
                      </a:r>
                      <a:endParaRPr lang="fr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900" u="none" strike="noStrike" dirty="0" err="1">
                          <a:effectLst/>
                        </a:rPr>
                        <a:t>Evolutie</a:t>
                      </a:r>
                      <a:r>
                        <a:rPr lang="fr-BE" sz="900" u="none" strike="noStrike" dirty="0">
                          <a:effectLst/>
                        </a:rPr>
                        <a:t> </a:t>
                      </a:r>
                      <a:r>
                        <a:rPr lang="fr-BE" sz="900" u="none" strike="noStrike" dirty="0" err="1">
                          <a:effectLst/>
                        </a:rPr>
                        <a:t>t.o.v</a:t>
                      </a:r>
                      <a:r>
                        <a:rPr lang="fr-BE" sz="900" u="none" strike="noStrike" dirty="0">
                          <a:effectLst/>
                        </a:rPr>
                        <a:t>. 2022</a:t>
                      </a:r>
                      <a:endParaRPr lang="fr-B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58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dirty="0" err="1">
                          <a:effectLst/>
                        </a:rPr>
                        <a:t>Fondsen</a:t>
                      </a:r>
                      <a:r>
                        <a:rPr lang="fr-BE" sz="1100" u="none" strike="noStrike" dirty="0">
                          <a:effectLst/>
                        </a:rPr>
                        <a:t> (</a:t>
                      </a:r>
                      <a:r>
                        <a:rPr lang="fr-BE" sz="1100" u="none" strike="noStrike" dirty="0" err="1">
                          <a:effectLst/>
                        </a:rPr>
                        <a:t>algemene</a:t>
                      </a:r>
                      <a:r>
                        <a:rPr lang="fr-BE" sz="1100" u="none" strike="noStrike" dirty="0">
                          <a:effectLst/>
                        </a:rPr>
                        <a:t> en </a:t>
                      </a:r>
                      <a:r>
                        <a:rPr lang="fr-BE" sz="1100" u="none" strike="noStrike" dirty="0" err="1">
                          <a:effectLst/>
                        </a:rPr>
                        <a:t>bijzondere</a:t>
                      </a:r>
                      <a:r>
                        <a:rPr lang="fr-BE" sz="1100" u="none" strike="noStrike" dirty="0">
                          <a:effectLst/>
                        </a:rPr>
                        <a:t>)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478,8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 dirty="0">
                          <a:effectLst/>
                        </a:rPr>
                        <a:t>8,8%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552422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u="none" strike="noStrike" dirty="0" err="1">
                          <a:effectLst/>
                        </a:rPr>
                        <a:t>Toelagen</a:t>
                      </a:r>
                      <a:endParaRPr lang="fr-B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433,0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u="none" strike="noStrike">
                          <a:effectLst/>
                        </a:rPr>
                        <a:t>12,0%</a:t>
                      </a:r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78310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BE" sz="1100" b="1" u="none" strike="noStrike" dirty="0" err="1">
                          <a:effectLst/>
                        </a:rPr>
                        <a:t>Totaal</a:t>
                      </a:r>
                      <a:endParaRPr lang="fr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b="1" u="none" strike="noStrike" dirty="0">
                          <a:effectLst/>
                        </a:rPr>
                        <a:t>911,8</a:t>
                      </a:r>
                      <a:endParaRPr lang="fr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BE" sz="1100" b="1" u="none" strike="noStrike" dirty="0">
                          <a:effectLst/>
                        </a:rPr>
                        <a:t>10,5%</a:t>
                      </a:r>
                      <a:endParaRPr lang="fr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41953209"/>
                  </a:ext>
                </a:extLst>
              </a:tr>
            </a:tbl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A8D914B-72C0-3CB3-D16E-4E66BEDAC6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0865179"/>
              </p:ext>
            </p:extLst>
          </p:nvPr>
        </p:nvGraphicFramePr>
        <p:xfrm>
          <a:off x="348826" y="1824780"/>
          <a:ext cx="4572000" cy="2876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A9D8232-8C1E-B13A-F371-82EB7A683AB5}"/>
              </a:ext>
            </a:extLst>
          </p:cNvPr>
          <p:cNvSpPr txBox="1">
            <a:spLocks/>
          </p:cNvSpPr>
          <p:nvPr/>
        </p:nvSpPr>
        <p:spPr>
          <a:xfrm>
            <a:off x="8236325" y="377465"/>
            <a:ext cx="907676" cy="29583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BRUSSEL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1408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55754-878C-76AF-CC4B-E52BEFD45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FINANCIEEL EVENWICHT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49353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5EFE9F-19E1-6856-AD25-C62BEB73CC31}"/>
              </a:ext>
            </a:extLst>
          </p:cNvPr>
          <p:cNvSpPr txBox="1">
            <a:spLocks/>
          </p:cNvSpPr>
          <p:nvPr/>
        </p:nvSpPr>
        <p:spPr>
          <a:xfrm>
            <a:off x="925425" y="646302"/>
            <a:ext cx="10602297" cy="4105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nl-BE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26CFB68-7FEE-4CEC-C2EF-FACA58EBA737}"/>
              </a:ext>
            </a:extLst>
          </p:cNvPr>
          <p:cNvSpPr txBox="1"/>
          <p:nvPr/>
        </p:nvSpPr>
        <p:spPr>
          <a:xfrm>
            <a:off x="667097" y="735985"/>
            <a:ext cx="6279773" cy="4269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600" dirty="0">
                <a:solidFill>
                  <a:srgbClr val="C30144"/>
                </a:solidFill>
                <a:latin typeface="Belfius Montserrat Medium" panose="00000600000000000000" pitchFamily="50" charset="0"/>
              </a:rPr>
              <a:t>Autofinancieringsmarge behouden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nl-BE" sz="1600" dirty="0">
              <a:solidFill>
                <a:srgbClr val="C30144"/>
              </a:solidFill>
              <a:latin typeface="Belfius Montserrat Medium" panose="00000600000000000000" pitchFamily="50" charset="0"/>
            </a:endParaRPr>
          </a:p>
          <a:p>
            <a:pPr algn="l">
              <a:lnSpc>
                <a:spcPct val="150000"/>
              </a:lnSpc>
            </a:pPr>
            <a:endParaRPr lang="nl-BE" sz="1600" dirty="0">
              <a:solidFill>
                <a:srgbClr val="C30144"/>
              </a:solidFill>
              <a:latin typeface="Belfius Montserrat Medium" panose="00000600000000000000" pitchFamily="50" charset="0"/>
            </a:endParaRP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5D8F20AD-5013-0E7D-DB15-3A6A4BBF0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sz="2000" dirty="0">
                <a:solidFill>
                  <a:srgbClr val="000000"/>
                </a:solidFill>
              </a:rPr>
              <a:t>Wat zijn de gevolgen voor het financieel evenwicht?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10A3B522-AC0B-30B1-8700-9868CB077253}"/>
              </a:ext>
            </a:extLst>
          </p:cNvPr>
          <p:cNvSpPr txBox="1"/>
          <p:nvPr/>
        </p:nvSpPr>
        <p:spPr>
          <a:xfrm>
            <a:off x="1517150" y="4471963"/>
            <a:ext cx="6109699" cy="461665"/>
          </a:xfrm>
          <a:prstGeom prst="rect">
            <a:avLst/>
          </a:prstGeom>
          <a:noFill/>
          <a:ln>
            <a:solidFill>
              <a:srgbClr val="535353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nl-BE" sz="1200" dirty="0">
                <a:solidFill>
                  <a:srgbClr val="C30144"/>
                </a:solidFill>
                <a:latin typeface="Belfius21" pitchFamily="2" charset="0"/>
              </a:rPr>
              <a:t>De AFM-buffer is telkens &gt; in de jaarrekeningen dan gepland                      </a:t>
            </a:r>
            <a:r>
              <a:rPr lang="nl-BE" sz="1200" dirty="0">
                <a:solidFill>
                  <a:srgbClr val="000000"/>
                </a:solidFill>
                <a:latin typeface="Belfius21" pitchFamily="2" charset="0"/>
                <a:ea typeface="Arial" panose="020B0604020202020204" pitchFamily="34" charset="0"/>
              </a:rPr>
              <a:t>T</a:t>
            </a:r>
            <a:r>
              <a:rPr lang="nl-BE" sz="1200" dirty="0">
                <a:solidFill>
                  <a:srgbClr val="000000"/>
                </a:solidFill>
                <a:effectLst/>
                <a:latin typeface="Belfius21" pitchFamily="2" charset="0"/>
                <a:ea typeface="Arial" panose="020B0604020202020204" pitchFamily="34" charset="0"/>
              </a:rPr>
              <a:t>ijdelijke negatieve marge is toegestaan, maar evenwicht is must tegen 2025</a:t>
            </a:r>
            <a:r>
              <a:rPr lang="nl-BE" sz="1200" dirty="0">
                <a:effectLst/>
                <a:latin typeface="Belfius21" pitchFamily="2" charset="0"/>
                <a:ea typeface="Arial" panose="020B0604020202020204" pitchFamily="34" charset="0"/>
              </a:rPr>
              <a:t>. </a:t>
            </a:r>
          </a:p>
        </p:txBody>
      </p:sp>
      <p:graphicFrame>
        <p:nvGraphicFramePr>
          <p:cNvPr id="9" name="Chart 20">
            <a:extLst>
              <a:ext uri="{FF2B5EF4-FFF2-40B4-BE49-F238E27FC236}">
                <a16:creationId xmlns:a16="http://schemas.microsoft.com/office/drawing/2014/main" id="{26214CB1-5771-4A8D-8D34-A069C38395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468285"/>
              </p:ext>
            </p:extLst>
          </p:nvPr>
        </p:nvGraphicFramePr>
        <p:xfrm>
          <a:off x="599938" y="1186904"/>
          <a:ext cx="7434680" cy="2625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vak 9">
            <a:extLst>
              <a:ext uri="{FF2B5EF4-FFF2-40B4-BE49-F238E27FC236}">
                <a16:creationId xmlns:a16="http://schemas.microsoft.com/office/drawing/2014/main" id="{6558F5C8-FB73-F7F2-A24F-058E9F91E22E}"/>
              </a:ext>
            </a:extLst>
          </p:cNvPr>
          <p:cNvSpPr txBox="1"/>
          <p:nvPr/>
        </p:nvSpPr>
        <p:spPr>
          <a:xfrm>
            <a:off x="5791496" y="3703651"/>
            <a:ext cx="1949824" cy="1891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l-BE" dirty="0">
                <a:solidFill>
                  <a:srgbClr val="000000"/>
                </a:solidFill>
              </a:rPr>
              <a:t>Meerjarenplan</a:t>
            </a:r>
          </a:p>
        </p:txBody>
      </p:sp>
      <p:sp>
        <p:nvSpPr>
          <p:cNvPr id="11" name="Right Brace 14">
            <a:extLst>
              <a:ext uri="{FF2B5EF4-FFF2-40B4-BE49-F238E27FC236}">
                <a16:creationId xmlns:a16="http://schemas.microsoft.com/office/drawing/2014/main" id="{9F0E374D-7A02-AD2E-37F7-5F7844B96601}"/>
              </a:ext>
            </a:extLst>
          </p:cNvPr>
          <p:cNvSpPr/>
          <p:nvPr/>
        </p:nvSpPr>
        <p:spPr>
          <a:xfrm rot="5400000">
            <a:off x="3467583" y="1821827"/>
            <a:ext cx="86521" cy="4139369"/>
          </a:xfrm>
          <a:prstGeom prst="rightBrace">
            <a:avLst/>
          </a:prstGeom>
          <a:noFill/>
          <a:ln w="12700">
            <a:solidFill>
              <a:srgbClr val="C30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BE" sz="1467"/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B71A9F74-7DF6-915B-30AA-2564E26012CD}"/>
              </a:ext>
            </a:extLst>
          </p:cNvPr>
          <p:cNvSpPr txBox="1"/>
          <p:nvPr/>
        </p:nvSpPr>
        <p:spPr>
          <a:xfrm>
            <a:off x="2442648" y="3998887"/>
            <a:ext cx="1721045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200">
                <a:solidFill>
                  <a:srgbClr val="C30045"/>
                </a:solidFill>
              </a:rPr>
              <a:t>Jaarrekeningen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97F54D7C-4935-6651-6A24-E84C2FD052EC}"/>
              </a:ext>
            </a:extLst>
          </p:cNvPr>
          <p:cNvSpPr/>
          <p:nvPr/>
        </p:nvSpPr>
        <p:spPr>
          <a:xfrm rot="16200000">
            <a:off x="6837702" y="880771"/>
            <a:ext cx="247921" cy="2247117"/>
          </a:xfrm>
          <a:prstGeom prst="rightBrace">
            <a:avLst/>
          </a:prstGeom>
          <a:noFill/>
          <a:ln w="12700">
            <a:solidFill>
              <a:srgbClr val="C30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BE" sz="1467"/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4F52BC3E-AA68-4E97-461A-A33D4A4D1211}"/>
              </a:ext>
            </a:extLst>
          </p:cNvPr>
          <p:cNvSpPr txBox="1"/>
          <p:nvPr/>
        </p:nvSpPr>
        <p:spPr>
          <a:xfrm>
            <a:off x="5987327" y="1603774"/>
            <a:ext cx="2456914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200" dirty="0">
                <a:solidFill>
                  <a:srgbClr val="C30045"/>
                </a:solidFill>
              </a:rPr>
              <a:t>Aangepast meerjarenplan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A43C545-3DE0-4168-5604-8C94F6FBF002}"/>
              </a:ext>
            </a:extLst>
          </p:cNvPr>
          <p:cNvSpPr txBox="1">
            <a:spLocks/>
          </p:cNvSpPr>
          <p:nvPr/>
        </p:nvSpPr>
        <p:spPr>
          <a:xfrm>
            <a:off x="7718612" y="795249"/>
            <a:ext cx="1425388" cy="373594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nl-BE" sz="1600" kern="0" dirty="0">
                <a:solidFill>
                  <a:srgbClr val="FFFFFF"/>
                </a:solidFill>
              </a:rPr>
              <a:t>Vlaanderen</a:t>
            </a:r>
          </a:p>
          <a:p>
            <a:pPr defTabSz="1219170"/>
            <a:endParaRPr lang="fr-BE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823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22">
            <a:extLst>
              <a:ext uri="{FF2B5EF4-FFF2-40B4-BE49-F238E27FC236}">
                <a16:creationId xmlns:a16="http://schemas.microsoft.com/office/drawing/2014/main" id="{5C0564C1-69FC-4F6F-A1D2-5AB92A211E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5420518"/>
              </p:ext>
            </p:extLst>
          </p:nvPr>
        </p:nvGraphicFramePr>
        <p:xfrm>
          <a:off x="1132553" y="2385575"/>
          <a:ext cx="6386440" cy="2217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5EFE9F-19E1-6856-AD25-C62BEB73CC31}"/>
              </a:ext>
            </a:extLst>
          </p:cNvPr>
          <p:cNvSpPr txBox="1">
            <a:spLocks/>
          </p:cNvSpPr>
          <p:nvPr/>
        </p:nvSpPr>
        <p:spPr>
          <a:xfrm>
            <a:off x="925425" y="646302"/>
            <a:ext cx="10602297" cy="4105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nl-BE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26CFB68-7FEE-4CEC-C2EF-FACA58EBA737}"/>
              </a:ext>
            </a:extLst>
          </p:cNvPr>
          <p:cNvSpPr txBox="1"/>
          <p:nvPr/>
        </p:nvSpPr>
        <p:spPr>
          <a:xfrm>
            <a:off x="667097" y="735985"/>
            <a:ext cx="6279773" cy="4269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600">
                <a:solidFill>
                  <a:srgbClr val="C30144"/>
                </a:solidFill>
                <a:latin typeface="Belfius Montserrat Medium" panose="00000600000000000000" pitchFamily="50" charset="0"/>
              </a:rPr>
              <a:t>Reserves behouden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nl-BE" sz="1600">
              <a:solidFill>
                <a:srgbClr val="C30144"/>
              </a:solidFill>
              <a:latin typeface="Belfius Montserrat Medium" panose="00000600000000000000" pitchFamily="50" charset="0"/>
            </a:endParaRPr>
          </a:p>
          <a:p>
            <a:pPr algn="l">
              <a:lnSpc>
                <a:spcPct val="150000"/>
              </a:lnSpc>
            </a:pPr>
            <a:endParaRPr lang="nl-BE" sz="1600">
              <a:solidFill>
                <a:srgbClr val="C30144"/>
              </a:solidFill>
              <a:latin typeface="Belfius Montserrat Medium" panose="00000600000000000000" pitchFamily="50" charset="0"/>
            </a:endParaRP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5D8F20AD-5013-0E7D-DB15-3A6A4BBF0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sz="2000" dirty="0">
                <a:solidFill>
                  <a:srgbClr val="000000"/>
                </a:solidFill>
              </a:rPr>
              <a:t>Wat zijn de gevolgen voor het financieel evenwicht?</a:t>
            </a: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C82B16C2-36C2-00B1-63E0-09C2D195C0B1}"/>
              </a:ext>
            </a:extLst>
          </p:cNvPr>
          <p:cNvSpPr txBox="1"/>
          <p:nvPr/>
        </p:nvSpPr>
        <p:spPr>
          <a:xfrm>
            <a:off x="667097" y="1207717"/>
            <a:ext cx="6966155" cy="1103424"/>
          </a:xfrm>
          <a:prstGeom prst="rect">
            <a:avLst/>
          </a:prstGeom>
          <a:noFill/>
          <a:ln>
            <a:solidFill>
              <a:srgbClr val="C30144"/>
            </a:solidFill>
          </a:ln>
        </p:spPr>
        <p:txBody>
          <a:bodyPr wrap="square" rtlCol="0">
            <a:noAutofit/>
          </a:bodyPr>
          <a:lstStyle/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0000"/>
                </a:solidFill>
              </a:rPr>
              <a:t>Reserves = gecumuleerd budgettair resultaat 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0000"/>
                </a:solidFill>
              </a:rPr>
              <a:t>Op termijn zal het gecumuleerd budgettair resultaat dalen, omdat reserves worden gebruikt om te investeren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0000"/>
                </a:solidFill>
              </a:rPr>
              <a:t>Maar meerjarenplan blijft slechts een schatting, in realiteit vallen de reserves gunstiger uit</a:t>
            </a:r>
          </a:p>
          <a:p>
            <a:pPr algn="l"/>
            <a:endParaRPr lang="nl-BE" sz="1100" dirty="0">
              <a:solidFill>
                <a:srgbClr val="000000"/>
              </a:solidFill>
            </a:endParaRPr>
          </a:p>
        </p:txBody>
      </p:sp>
      <p:sp>
        <p:nvSpPr>
          <p:cNvPr id="13" name="Right Brace 14">
            <a:extLst>
              <a:ext uri="{FF2B5EF4-FFF2-40B4-BE49-F238E27FC236}">
                <a16:creationId xmlns:a16="http://schemas.microsoft.com/office/drawing/2014/main" id="{C1F51C23-73E9-B709-43B8-F2500BAC8502}"/>
              </a:ext>
            </a:extLst>
          </p:cNvPr>
          <p:cNvSpPr/>
          <p:nvPr/>
        </p:nvSpPr>
        <p:spPr>
          <a:xfrm rot="5400000">
            <a:off x="3579510" y="2888118"/>
            <a:ext cx="129216" cy="3708357"/>
          </a:xfrm>
          <a:prstGeom prst="rightBrace">
            <a:avLst/>
          </a:prstGeom>
          <a:noFill/>
          <a:ln w="12700">
            <a:solidFill>
              <a:srgbClr val="C30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BE" sz="1467"/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31510C72-DE3B-3476-62EB-C506C00E0C25}"/>
              </a:ext>
            </a:extLst>
          </p:cNvPr>
          <p:cNvSpPr txBox="1"/>
          <p:nvPr/>
        </p:nvSpPr>
        <p:spPr>
          <a:xfrm>
            <a:off x="2653925" y="4806905"/>
            <a:ext cx="1721045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200">
                <a:solidFill>
                  <a:srgbClr val="C30045"/>
                </a:solidFill>
              </a:rPr>
              <a:t>Jaarrekeningen</a:t>
            </a:r>
          </a:p>
        </p:txBody>
      </p:sp>
      <p:sp>
        <p:nvSpPr>
          <p:cNvPr id="15" name="Right Brace 12">
            <a:extLst>
              <a:ext uri="{FF2B5EF4-FFF2-40B4-BE49-F238E27FC236}">
                <a16:creationId xmlns:a16="http://schemas.microsoft.com/office/drawing/2014/main" id="{4C16A1FE-C6EE-CDE9-15F8-D21073F0FDEE}"/>
              </a:ext>
            </a:extLst>
          </p:cNvPr>
          <p:cNvSpPr/>
          <p:nvPr/>
        </p:nvSpPr>
        <p:spPr>
          <a:xfrm rot="16200000">
            <a:off x="6432865" y="2753417"/>
            <a:ext cx="247921" cy="1729913"/>
          </a:xfrm>
          <a:prstGeom prst="rightBrace">
            <a:avLst/>
          </a:prstGeom>
          <a:noFill/>
          <a:ln w="12700">
            <a:solidFill>
              <a:srgbClr val="C300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nl-BE" sz="1467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78DE6626-4C87-16F1-3B2A-D57FEB248B9C}"/>
              </a:ext>
            </a:extLst>
          </p:cNvPr>
          <p:cNvSpPr txBox="1"/>
          <p:nvPr/>
        </p:nvSpPr>
        <p:spPr>
          <a:xfrm>
            <a:off x="5498297" y="3142978"/>
            <a:ext cx="2456914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1200" dirty="0">
                <a:solidFill>
                  <a:srgbClr val="C30045"/>
                </a:solidFill>
              </a:rPr>
              <a:t>Aangepast meerjarenplan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094D739-73FF-DEE9-B681-CA0DD2DDA822}"/>
              </a:ext>
            </a:extLst>
          </p:cNvPr>
          <p:cNvSpPr txBox="1">
            <a:spLocks/>
          </p:cNvSpPr>
          <p:nvPr/>
        </p:nvSpPr>
        <p:spPr>
          <a:xfrm>
            <a:off x="7718612" y="795249"/>
            <a:ext cx="1425388" cy="373594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nl-BE" sz="1600" kern="0" dirty="0">
                <a:solidFill>
                  <a:srgbClr val="FFFFFF"/>
                </a:solidFill>
              </a:rPr>
              <a:t>Vlaanderen</a:t>
            </a:r>
          </a:p>
          <a:p>
            <a:pPr defTabSz="1219170"/>
            <a:endParaRPr lang="fr-BE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57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457B7-22B0-4691-9D61-A66BA0471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2192" y="477518"/>
            <a:ext cx="7951723" cy="307949"/>
          </a:xfrm>
        </p:spPr>
        <p:txBody>
          <a:bodyPr/>
          <a:lstStyle/>
          <a:p>
            <a:r>
              <a:rPr lang="fr-FR" sz="1900" b="1" dirty="0" err="1">
                <a:solidFill>
                  <a:srgbClr val="51626F"/>
                </a:solidFill>
              </a:rPr>
              <a:t>Begrotingen</a:t>
            </a:r>
            <a:r>
              <a:rPr lang="fr-FR" sz="1900" b="1" dirty="0">
                <a:solidFill>
                  <a:srgbClr val="51626F"/>
                </a:solidFill>
              </a:rPr>
              <a:t> in </a:t>
            </a:r>
            <a:r>
              <a:rPr lang="fr-FR" sz="1900" b="1" dirty="0" err="1">
                <a:solidFill>
                  <a:srgbClr val="51626F"/>
                </a:solidFill>
              </a:rPr>
              <a:t>evenwicht</a:t>
            </a:r>
            <a:r>
              <a:rPr lang="fr-FR" sz="1900" b="1" dirty="0">
                <a:solidFill>
                  <a:srgbClr val="51626F"/>
                </a:solidFill>
              </a:rPr>
              <a:t> </a:t>
            </a:r>
            <a:r>
              <a:rPr lang="fr-FR" sz="1900" b="1" dirty="0">
                <a:solidFill>
                  <a:srgbClr val="C30144"/>
                </a:solidFill>
              </a:rPr>
              <a:t>maar</a:t>
            </a:r>
            <a:r>
              <a:rPr lang="fr-FR" sz="1900" b="1" dirty="0">
                <a:solidFill>
                  <a:srgbClr val="51626F"/>
                </a:solidFill>
              </a:rPr>
              <a:t> </a:t>
            </a:r>
            <a:r>
              <a:rPr lang="fr-FR" sz="1900" b="1" dirty="0" err="1">
                <a:solidFill>
                  <a:srgbClr val="51626F"/>
                </a:solidFill>
              </a:rPr>
              <a:t>algemeen</a:t>
            </a:r>
            <a:r>
              <a:rPr lang="fr-FR" sz="1900" b="1" dirty="0">
                <a:solidFill>
                  <a:srgbClr val="51626F"/>
                </a:solidFill>
              </a:rPr>
              <a:t> </a:t>
            </a:r>
            <a:r>
              <a:rPr lang="fr-FR" sz="1900" b="1" dirty="0" err="1">
                <a:solidFill>
                  <a:srgbClr val="51626F"/>
                </a:solidFill>
              </a:rPr>
              <a:t>overschot</a:t>
            </a:r>
            <a:r>
              <a:rPr lang="fr-FR" sz="1900" b="1" dirty="0">
                <a:solidFill>
                  <a:srgbClr val="51626F"/>
                </a:solidFill>
              </a:rPr>
              <a:t> </a:t>
            </a:r>
            <a:r>
              <a:rPr lang="fr-FR" sz="1900" b="1" dirty="0" err="1">
                <a:solidFill>
                  <a:srgbClr val="51626F"/>
                </a:solidFill>
              </a:rPr>
              <a:t>neemt</a:t>
            </a:r>
            <a:r>
              <a:rPr lang="fr-FR" sz="1900" b="1" dirty="0">
                <a:solidFill>
                  <a:srgbClr val="51626F"/>
                </a:solidFill>
              </a:rPr>
              <a:t> </a:t>
            </a:r>
            <a:r>
              <a:rPr lang="fr-FR" sz="1900" b="1" dirty="0" err="1">
                <a:solidFill>
                  <a:srgbClr val="51626F"/>
                </a:solidFill>
              </a:rPr>
              <a:t>af</a:t>
            </a:r>
            <a:endParaRPr lang="nl-BE" sz="1900" b="1" dirty="0">
              <a:solidFill>
                <a:srgbClr val="51626F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3B11FF5-6617-4E81-B990-669F05C44C7D}"/>
              </a:ext>
            </a:extLst>
          </p:cNvPr>
          <p:cNvSpPr txBox="1"/>
          <p:nvPr/>
        </p:nvSpPr>
        <p:spPr>
          <a:xfrm>
            <a:off x="5572926" y="1235300"/>
            <a:ext cx="3374544" cy="3198389"/>
          </a:xfrm>
          <a:prstGeom prst="rect">
            <a:avLst/>
          </a:prstGeom>
          <a:noFill/>
          <a:ln>
            <a:solidFill>
              <a:srgbClr val="C30144"/>
            </a:solidFill>
          </a:ln>
        </p:spPr>
        <p:txBody>
          <a:bodyPr wrap="square" rtlCol="0">
            <a:noAutofit/>
          </a:bodyPr>
          <a:lstStyle/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51626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C30144"/>
                </a:solidFill>
                <a:effectLst/>
                <a:uLnTx/>
                <a:uFillTx/>
                <a:cs typeface="Arial" panose="020B0604020202020204" pitchFamily="34" charset="0"/>
              </a:rPr>
              <a:t>Saldo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C30144"/>
                </a:solidFill>
                <a:effectLst/>
                <a:uLnTx/>
                <a:uFillTx/>
                <a:cs typeface="Arial" panose="020B0604020202020204" pitchFamily="34" charset="0"/>
              </a:rPr>
              <a:t>eigen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C30144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C30144"/>
                </a:solidFill>
                <a:effectLst/>
                <a:uLnTx/>
                <a:uFillTx/>
                <a:cs typeface="Arial" panose="020B0604020202020204" pitchFamily="34" charset="0"/>
              </a:rPr>
              <a:t>dienstjaar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C30144"/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</a:p>
          <a:p>
            <a:pPr marL="379385" lvl="1" indent="-171450">
              <a:buFont typeface="Arial" panose="020B0604020202020204" pitchFamily="34" charset="0"/>
              <a:buChar char="•"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2023: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C30045"/>
                </a:solidFill>
                <a:effectLst/>
                <a:uLnTx/>
                <a:uFillTx/>
                <a:cs typeface="Arial" panose="020B0604020202020204" pitchFamily="34" charset="0"/>
              </a:rPr>
              <a:t>nagenoeg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C30045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C30045"/>
                </a:solidFill>
                <a:effectLst/>
                <a:uLnTx/>
                <a:uFillTx/>
                <a:cs typeface="Arial" panose="020B0604020202020204" pitchFamily="34" charset="0"/>
              </a:rPr>
              <a:t>een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C30045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C30045"/>
                </a:solidFill>
                <a:effectLst/>
                <a:uLnTx/>
                <a:uFillTx/>
                <a:cs typeface="Arial" panose="020B0604020202020204" pitchFamily="34" charset="0"/>
              </a:rPr>
              <a:t>evenwicht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C30045"/>
                </a:solidFill>
                <a:effectLst/>
                <a:uLnTx/>
                <a:uFillTx/>
                <a:cs typeface="Arial" panose="020B0604020202020204" pitchFamily="34" charset="0"/>
              </a:rPr>
              <a:t> (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C30045"/>
                </a:solidFill>
                <a:effectLst/>
                <a:uLnTx/>
                <a:uFillTx/>
                <a:cs typeface="Arial" panose="020B0604020202020204" pitchFamily="34" charset="0"/>
              </a:rPr>
              <a:t>overschot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C30045"/>
                </a:solidFill>
                <a:effectLst/>
                <a:uLnTx/>
                <a:uFillTx/>
                <a:cs typeface="Arial" panose="020B0604020202020204" pitchFamily="34" charset="0"/>
              </a:rPr>
              <a:t> &lt; 8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C30045"/>
                </a:solidFill>
                <a:effectLst/>
                <a:uLnTx/>
                <a:uFillTx/>
                <a:cs typeface="Arial" panose="020B0604020202020204" pitchFamily="34" charset="0"/>
              </a:rPr>
              <a:t>miljoen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C30045"/>
                </a:solidFill>
                <a:effectLst/>
                <a:uLnTx/>
                <a:uFillTx/>
                <a:cs typeface="Arial" panose="020B0604020202020204" pitchFamily="34" charset="0"/>
              </a:rPr>
              <a:t> euro)                </a:t>
            </a:r>
            <a:r>
              <a:rPr lang="fr-FR" sz="1200" dirty="0">
                <a:cs typeface="Arial" panose="020B0604020202020204" pitchFamily="34" charset="0"/>
              </a:rPr>
              <a:t>of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0,3% van de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gewone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ontvangsten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  <a:p>
            <a:pPr marL="379385" lvl="1" indent="-171450">
              <a:buFont typeface="Arial" panose="020B0604020202020204" pitchFamily="34" charset="0"/>
              <a:buChar char="•"/>
              <a:defRPr/>
            </a:pPr>
            <a:r>
              <a:rPr lang="fr-FR" sz="1200" dirty="0" err="1">
                <a:cs typeface="Arial" panose="020B0604020202020204" pitchFamily="34" charset="0"/>
              </a:rPr>
              <a:t>Verbetering</a:t>
            </a:r>
            <a:r>
              <a:rPr lang="fr-FR" sz="1200" dirty="0">
                <a:cs typeface="Arial" panose="020B0604020202020204" pitchFamily="34" charset="0"/>
              </a:rPr>
              <a:t> </a:t>
            </a:r>
            <a:r>
              <a:rPr lang="fr-FR" sz="1200" dirty="0" err="1">
                <a:cs typeface="Arial" panose="020B0604020202020204" pitchFamily="34" charset="0"/>
              </a:rPr>
              <a:t>t.o.v</a:t>
            </a:r>
            <a:r>
              <a:rPr lang="fr-FR" sz="1200" dirty="0">
                <a:cs typeface="Arial" panose="020B0604020202020204" pitchFamily="34" charset="0"/>
              </a:rPr>
              <a:t>. 2021 en 2022 (</a:t>
            </a:r>
            <a:r>
              <a:rPr lang="fr-FR" sz="1200" dirty="0" err="1">
                <a:cs typeface="Arial" panose="020B0604020202020204" pitchFamily="34" charset="0"/>
              </a:rPr>
              <a:t>tekort</a:t>
            </a:r>
            <a:r>
              <a:rPr lang="fr-FR" sz="1200" dirty="0">
                <a:cs typeface="Arial" panose="020B0604020202020204" pitchFamily="34" charset="0"/>
              </a:rPr>
              <a:t> van 30 </a:t>
            </a:r>
            <a:r>
              <a:rPr lang="fr-FR" sz="1200" dirty="0" err="1">
                <a:cs typeface="Arial" panose="020B0604020202020204" pitchFamily="34" charset="0"/>
              </a:rPr>
              <a:t>mio</a:t>
            </a:r>
            <a:r>
              <a:rPr lang="fr-FR" sz="1200" dirty="0">
                <a:cs typeface="Arial" panose="020B0604020202020204" pitchFamily="34" charset="0"/>
              </a:rPr>
              <a:t>. euro)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1626F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C30144"/>
                </a:solidFill>
                <a:effectLst/>
                <a:uLnTx/>
                <a:uFillTx/>
                <a:cs typeface="Arial" panose="020B0604020202020204" pitchFamily="34" charset="0"/>
              </a:rPr>
              <a:t>Saldo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C30144"/>
                </a:solidFill>
                <a:effectLst/>
                <a:uLnTx/>
                <a:uFillTx/>
                <a:cs typeface="Arial" panose="020B0604020202020204" pitchFamily="34" charset="0"/>
              </a:rPr>
              <a:t>algemeen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C30144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C30144"/>
                </a:solidFill>
                <a:effectLst/>
                <a:uLnTx/>
                <a:uFillTx/>
                <a:cs typeface="Arial" panose="020B0604020202020204" pitchFamily="34" charset="0"/>
              </a:rPr>
              <a:t>totaal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C30144"/>
                </a:solidFill>
                <a:effectLst/>
                <a:uLnTx/>
                <a:uFillTx/>
                <a:cs typeface="Arial" panose="020B0604020202020204" pitchFamily="34" charset="0"/>
              </a:rPr>
              <a:t>:</a:t>
            </a:r>
          </a:p>
          <a:p>
            <a:pPr marL="379385" lvl="1" indent="-171450">
              <a:buFont typeface="Arial" panose="020B0604020202020204" pitchFamily="34" charset="0"/>
              <a:buChar char="•"/>
              <a:defRPr/>
            </a:pP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Geleidelijke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afname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sinds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 2020     (van +200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mio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. euro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tot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 65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mio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. euro)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  <a:sym typeface="Wingdings" panose="05000000000000000000" pitchFamily="2" charset="2"/>
              </a:rPr>
              <a:t>weinig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  <a:sym typeface="Wingdings" panose="05000000000000000000" pitchFamily="2" charset="2"/>
              </a:rPr>
              <a:t>beschikbare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  <a:sym typeface="Wingdings" panose="05000000000000000000" pitchFamily="2" charset="2"/>
              </a:rPr>
              <a:t>reserves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  <a:sym typeface="Wingdings" panose="05000000000000000000" pitchFamily="2" charset="2"/>
              </a:rPr>
              <a:t>!    (2,1%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van de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gewone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ontvangsten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Arial" panose="020B0604020202020204" pitchFamily="34" charset="0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51626F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Jaarrekeningen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doorgaans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beter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 dan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cs typeface="Arial" panose="020B0604020202020204" pitchFamily="34" charset="0"/>
              </a:rPr>
              <a:t>begrotingen</a:t>
            </a:r>
            <a:endParaRPr kumimoji="0" lang="fr-BE" sz="1100" b="0" i="0" u="none" strike="noStrike" kern="1200" cap="none" spc="0" normalizeH="0" baseline="0" noProof="0" dirty="0">
              <a:ln>
                <a:noFill/>
              </a:ln>
              <a:solidFill>
                <a:srgbClr val="979FAA">
                  <a:lumMod val="50000"/>
                </a:srgbClr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08A5A9-B388-483C-9BCE-086979FD4B03}"/>
              </a:ext>
            </a:extLst>
          </p:cNvPr>
          <p:cNvSpPr txBox="1"/>
          <p:nvPr/>
        </p:nvSpPr>
        <p:spPr>
          <a:xfrm>
            <a:off x="613365" y="1235300"/>
            <a:ext cx="1151223" cy="2594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15869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dirty="0">
                <a:solidFill>
                  <a:srgbClr val="51626F"/>
                </a:solidFill>
                <a:latin typeface="Belfius Montserrat Light"/>
              </a:rPr>
              <a:t>i</a:t>
            </a:r>
            <a:r>
              <a:rPr kumimoji="0" lang="nl-BE" sz="819" b="0" i="0" u="none" strike="noStrike" kern="1200" cap="none" spc="0" normalizeH="0" baseline="0" noProof="0" dirty="0">
                <a:ln>
                  <a:noFill/>
                </a:ln>
                <a:solidFill>
                  <a:srgbClr val="51626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n miljoen EUR</a:t>
            </a:r>
            <a:endParaRPr kumimoji="0" lang="fr-BE" sz="819" b="0" i="0" u="none" strike="noStrike" kern="1200" cap="none" spc="0" normalizeH="0" baseline="0" noProof="0" dirty="0">
              <a:ln>
                <a:noFill/>
              </a:ln>
              <a:solidFill>
                <a:srgbClr val="51626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9AF324C-6DB3-AFBB-FA91-0AE904C125D5}"/>
              </a:ext>
            </a:extLst>
          </p:cNvPr>
          <p:cNvSpPr txBox="1">
            <a:spLocks/>
          </p:cNvSpPr>
          <p:nvPr/>
        </p:nvSpPr>
        <p:spPr>
          <a:xfrm>
            <a:off x="8229600" y="477518"/>
            <a:ext cx="914400" cy="29583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BRUSSEL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100-00000A000000}"/>
              </a:ext>
            </a:extLst>
          </p:cNvPr>
          <p:cNvGraphicFramePr>
            <a:graphicFrameLocks/>
          </p:cNvGraphicFramePr>
          <p:nvPr/>
        </p:nvGraphicFramePr>
        <p:xfrm>
          <a:off x="412511" y="154686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199DD0E-4F8A-0637-979D-EFE9F802FC27}"/>
              </a:ext>
            </a:extLst>
          </p:cNvPr>
          <p:cNvCxnSpPr/>
          <p:nvPr/>
        </p:nvCxnSpPr>
        <p:spPr>
          <a:xfrm>
            <a:off x="1883802" y="1581293"/>
            <a:ext cx="1629419" cy="990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02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C87D17-8EE3-4F1C-AF8A-6663112FE8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Macro-economische context</a:t>
            </a:r>
          </a:p>
        </p:txBody>
      </p:sp>
    </p:spTree>
    <p:extLst>
      <p:ext uri="{BB962C8B-B14F-4D97-AF65-F5344CB8AC3E}">
        <p14:creationId xmlns:p14="http://schemas.microsoft.com/office/powerpoint/2010/main" val="295562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767F9-8187-7081-C222-DAFE7FDAE1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FOCUS INVESTERINGEN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20319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5EFE9F-19E1-6856-AD25-C62BEB73CC31}"/>
              </a:ext>
            </a:extLst>
          </p:cNvPr>
          <p:cNvSpPr txBox="1">
            <a:spLocks/>
          </p:cNvSpPr>
          <p:nvPr/>
        </p:nvSpPr>
        <p:spPr>
          <a:xfrm>
            <a:off x="925425" y="646302"/>
            <a:ext cx="10602297" cy="4105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nl-BE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26CFB68-7FEE-4CEC-C2EF-FACA58EBA737}"/>
              </a:ext>
            </a:extLst>
          </p:cNvPr>
          <p:cNvSpPr txBox="1"/>
          <p:nvPr/>
        </p:nvSpPr>
        <p:spPr>
          <a:xfrm>
            <a:off x="667097" y="735985"/>
            <a:ext cx="6279773" cy="4269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600">
                <a:solidFill>
                  <a:srgbClr val="C30144"/>
                </a:solidFill>
                <a:latin typeface="Belfius Montserrat Medium" panose="00000600000000000000" pitchFamily="50" charset="0"/>
              </a:rPr>
              <a:t>Lokale besturen blijven investeren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nl-BE" sz="1600">
              <a:solidFill>
                <a:srgbClr val="C30144"/>
              </a:solidFill>
              <a:latin typeface="Belfius Montserrat Medium" panose="00000600000000000000" pitchFamily="50" charset="0"/>
            </a:endParaRPr>
          </a:p>
          <a:p>
            <a:pPr algn="l">
              <a:lnSpc>
                <a:spcPct val="150000"/>
              </a:lnSpc>
            </a:pPr>
            <a:endParaRPr lang="nl-BE" sz="1600">
              <a:solidFill>
                <a:srgbClr val="C30144"/>
              </a:solidFill>
              <a:latin typeface="Belfius Montserrat Medium" panose="00000600000000000000" pitchFamily="50" charset="0"/>
            </a:endParaRP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5D8F20AD-5013-0E7D-DB15-3A6A4BBF0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sz="2000" dirty="0">
                <a:solidFill>
                  <a:srgbClr val="000000"/>
                </a:solidFill>
              </a:rPr>
              <a:t>Impact op investeringen?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10A3B522-AC0B-30B1-8700-9868CB077253}"/>
              </a:ext>
            </a:extLst>
          </p:cNvPr>
          <p:cNvSpPr txBox="1"/>
          <p:nvPr/>
        </p:nvSpPr>
        <p:spPr>
          <a:xfrm>
            <a:off x="5998602" y="2823642"/>
            <a:ext cx="2922760" cy="829651"/>
          </a:xfrm>
          <a:prstGeom prst="rect">
            <a:avLst/>
          </a:prstGeom>
          <a:noFill/>
          <a:ln>
            <a:solidFill>
              <a:srgbClr val="535353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100" dirty="0">
                <a:solidFill>
                  <a:srgbClr val="000000"/>
                </a:solidFill>
                <a:latin typeface="Belfius Montserrat" panose="000005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nl-BE" sz="1100" dirty="0">
                <a:solidFill>
                  <a:srgbClr val="000000"/>
                </a:solidFill>
                <a:effectLst/>
                <a:latin typeface="Belfius Montserrat" panose="000005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n Vlaamse </a:t>
            </a:r>
            <a:r>
              <a:rPr lang="nl-BE" sz="1050" dirty="0">
                <a:solidFill>
                  <a:srgbClr val="000000"/>
                </a:solidFill>
                <a:effectLst/>
                <a:latin typeface="Belfius Montserrat" panose="000005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meerjarenplannen staat nog steeds 9,6 miljard euro aan investeringen gepland voor periode 2023-2025</a:t>
            </a:r>
            <a:endParaRPr lang="fr-BE" sz="1100" dirty="0">
              <a:solidFill>
                <a:srgbClr val="000000"/>
              </a:solidFill>
            </a:endParaRP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BA09E0C8-E5CB-3C9D-D32B-733456D8E328}"/>
              </a:ext>
            </a:extLst>
          </p:cNvPr>
          <p:cNvSpPr txBox="1"/>
          <p:nvPr/>
        </p:nvSpPr>
        <p:spPr>
          <a:xfrm>
            <a:off x="5998604" y="2072509"/>
            <a:ext cx="2922760" cy="634982"/>
          </a:xfrm>
          <a:prstGeom prst="rect">
            <a:avLst/>
          </a:prstGeom>
          <a:noFill/>
          <a:ln>
            <a:solidFill>
              <a:srgbClr val="535353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BE" sz="1050" dirty="0" err="1">
                <a:solidFill>
                  <a:srgbClr val="000000"/>
                </a:solidFill>
              </a:rPr>
              <a:t>Ondanks</a:t>
            </a:r>
            <a:r>
              <a:rPr lang="fr-BE" sz="1050" dirty="0">
                <a:solidFill>
                  <a:srgbClr val="000000"/>
                </a:solidFill>
              </a:rPr>
              <a:t> </a:t>
            </a:r>
            <a:r>
              <a:rPr lang="fr-BE" sz="1050" dirty="0" err="1">
                <a:solidFill>
                  <a:srgbClr val="000000"/>
                </a:solidFill>
              </a:rPr>
              <a:t>hogere</a:t>
            </a:r>
            <a:r>
              <a:rPr lang="fr-BE" sz="1050" dirty="0">
                <a:solidFill>
                  <a:srgbClr val="000000"/>
                </a:solidFill>
              </a:rPr>
              <a:t> </a:t>
            </a:r>
            <a:r>
              <a:rPr lang="fr-BE" sz="1050" dirty="0" err="1">
                <a:solidFill>
                  <a:srgbClr val="000000"/>
                </a:solidFill>
              </a:rPr>
              <a:t>bouwprijzen</a:t>
            </a:r>
            <a:r>
              <a:rPr lang="fr-BE" sz="1050" dirty="0">
                <a:solidFill>
                  <a:srgbClr val="000000"/>
                </a:solidFill>
              </a:rPr>
              <a:t> </a:t>
            </a:r>
            <a:r>
              <a:rPr lang="fr-BE" sz="1050" dirty="0" err="1">
                <a:solidFill>
                  <a:srgbClr val="000000"/>
                </a:solidFill>
              </a:rPr>
              <a:t>blijven</a:t>
            </a:r>
            <a:r>
              <a:rPr lang="fr-BE" sz="1050" dirty="0">
                <a:solidFill>
                  <a:srgbClr val="000000"/>
                </a:solidFill>
              </a:rPr>
              <a:t> </a:t>
            </a:r>
            <a:r>
              <a:rPr lang="fr-BE" sz="1050" dirty="0" err="1">
                <a:solidFill>
                  <a:srgbClr val="000000"/>
                </a:solidFill>
              </a:rPr>
              <a:t>lokale</a:t>
            </a:r>
            <a:r>
              <a:rPr lang="fr-BE" sz="1050" dirty="0">
                <a:solidFill>
                  <a:srgbClr val="000000"/>
                </a:solidFill>
              </a:rPr>
              <a:t> </a:t>
            </a:r>
            <a:r>
              <a:rPr lang="fr-BE" sz="1050" dirty="0" err="1">
                <a:solidFill>
                  <a:srgbClr val="000000"/>
                </a:solidFill>
              </a:rPr>
              <a:t>besturen</a:t>
            </a:r>
            <a:r>
              <a:rPr lang="fr-BE" sz="1050" dirty="0">
                <a:solidFill>
                  <a:srgbClr val="000000"/>
                </a:solidFill>
              </a:rPr>
              <a:t> </a:t>
            </a:r>
            <a:r>
              <a:rPr lang="fr-BE" sz="1050" dirty="0" err="1">
                <a:solidFill>
                  <a:srgbClr val="000000"/>
                </a:solidFill>
              </a:rPr>
              <a:t>voor</a:t>
            </a:r>
            <a:r>
              <a:rPr lang="fr-BE" sz="1050" dirty="0">
                <a:solidFill>
                  <a:srgbClr val="000000"/>
                </a:solidFill>
              </a:rPr>
              <a:t> </a:t>
            </a:r>
            <a:r>
              <a:rPr lang="nl-BE" sz="1050" dirty="0">
                <a:solidFill>
                  <a:srgbClr val="000000"/>
                </a:solidFill>
                <a:effectLst/>
                <a:latin typeface="Belfius Montserrat" panose="000005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hetzelfde nominale investeringsbedrag projecten plannen</a:t>
            </a:r>
            <a:endParaRPr lang="fr-BE" sz="1050" dirty="0">
              <a:solidFill>
                <a:srgbClr val="000000"/>
              </a:solidFill>
            </a:endParaRPr>
          </a:p>
        </p:txBody>
      </p:sp>
      <p:graphicFrame>
        <p:nvGraphicFramePr>
          <p:cNvPr id="6" name="Chart 18">
            <a:extLst>
              <a:ext uri="{FF2B5EF4-FFF2-40B4-BE49-F238E27FC236}">
                <a16:creationId xmlns:a16="http://schemas.microsoft.com/office/drawing/2014/main" id="{65392818-E07F-466B-BDC0-064BEAF8D9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292806"/>
              </p:ext>
            </p:extLst>
          </p:nvPr>
        </p:nvGraphicFramePr>
        <p:xfrm>
          <a:off x="435346" y="1439131"/>
          <a:ext cx="5507298" cy="2891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0">
            <a:extLst>
              <a:ext uri="{FF2B5EF4-FFF2-40B4-BE49-F238E27FC236}">
                <a16:creationId xmlns:a16="http://schemas.microsoft.com/office/drawing/2014/main" id="{5FDEDFB5-7860-6DA9-8004-0707BC66325C}"/>
              </a:ext>
            </a:extLst>
          </p:cNvPr>
          <p:cNvSpPr txBox="1"/>
          <p:nvPr/>
        </p:nvSpPr>
        <p:spPr>
          <a:xfrm>
            <a:off x="925425" y="4368177"/>
            <a:ext cx="8397688" cy="5953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fius21" pitchFamily="2" charset="0"/>
                <a:cs typeface="Arial" panose="020B0604020202020204" pitchFamily="34" charset="0"/>
              </a:rPr>
              <a:t>Relanceplannen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fius21" pitchFamily="2" charset="0"/>
                <a:cs typeface="Arial" panose="020B0604020202020204" pitchFamily="34" charset="0"/>
              </a:rPr>
              <a:t> (EU en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fius21" pitchFamily="2" charset="0"/>
                <a:cs typeface="Arial" panose="020B0604020202020204" pitchFamily="34" charset="0"/>
              </a:rPr>
              <a:t>regionaal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fius21" pitchFamily="2" charset="0"/>
                <a:cs typeface="Arial" panose="020B0604020202020204" pitchFamily="34" charset="0"/>
              </a:rPr>
              <a:t>) </a:t>
            </a:r>
            <a:r>
              <a:rPr lang="fr-FR" sz="1100" dirty="0" err="1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geven</a:t>
            </a:r>
            <a:r>
              <a:rPr lang="fr-FR" sz="1100" dirty="0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fius21" pitchFamily="2" charset="0"/>
                <a:cs typeface="Arial" panose="020B0604020202020204" pitchFamily="34" charset="0"/>
              </a:rPr>
              <a:t>boost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fius21" pitchFamily="2" charset="0"/>
                <a:cs typeface="Arial" panose="020B0604020202020204" pitchFamily="34" charset="0"/>
              </a:rPr>
              <a:t>aan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fius21" pitchFamily="2" charset="0"/>
                <a:cs typeface="Arial" panose="020B0604020202020204" pitchFamily="34" charset="0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fius21" pitchFamily="2" charset="0"/>
                <a:cs typeface="Arial" panose="020B0604020202020204" pitchFamily="34" charset="0"/>
              </a:rPr>
              <a:t>investeringsprojecten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fius21" pitchFamily="2" charset="0"/>
                <a:cs typeface="Arial" panose="020B0604020202020204" pitchFamily="34" charset="0"/>
              </a:rPr>
              <a:t> van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fius21" pitchFamily="2" charset="0"/>
                <a:cs typeface="Arial" panose="020B0604020202020204" pitchFamily="34" charset="0"/>
              </a:rPr>
              <a:t>lokale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fius21" pitchFamily="2" charset="0"/>
                <a:cs typeface="Arial" panose="020B0604020202020204" pitchFamily="34" charset="0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fius21" pitchFamily="2" charset="0"/>
                <a:cs typeface="Arial" panose="020B0604020202020204" pitchFamily="34" charset="0"/>
              </a:rPr>
              <a:t>besturen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fius21" pitchFamily="2" charset="0"/>
              <a:cs typeface="Arial" panose="020B0604020202020204" pitchFamily="34" charset="0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fius21" pitchFamily="2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à"/>
              <a:defRPr/>
            </a:pPr>
            <a:r>
              <a:rPr lang="nl-BE" sz="1100" dirty="0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  <a:sym typeface="Wingdings" panose="05000000000000000000" pitchFamily="2" charset="2"/>
              </a:rPr>
              <a:t>De realisatiegraad binnen hetzelfde jaar blijft zwak (+/-60%)</a:t>
            </a:r>
            <a:endParaRPr lang="fr-BE" sz="1100" dirty="0">
              <a:solidFill>
                <a:srgbClr val="000000"/>
              </a:solidFill>
              <a:latin typeface="Belfius21" pitchFamily="2" charset="0"/>
              <a:cs typeface="Arial" panose="020B0604020202020204" pitchFamily="34" charset="0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fius21" pitchFamily="2" charset="0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fius21" pitchFamily="2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992E47C-768B-B03A-EBD9-6D0CFD843FB7}"/>
              </a:ext>
            </a:extLst>
          </p:cNvPr>
          <p:cNvSpPr txBox="1">
            <a:spLocks/>
          </p:cNvSpPr>
          <p:nvPr/>
        </p:nvSpPr>
        <p:spPr>
          <a:xfrm>
            <a:off x="7718612" y="795249"/>
            <a:ext cx="1425388" cy="373594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nl-BE" sz="1600" kern="0" dirty="0">
                <a:solidFill>
                  <a:srgbClr val="FFFFFF"/>
                </a:solidFill>
              </a:rPr>
              <a:t>Vlaanderen</a:t>
            </a:r>
          </a:p>
          <a:p>
            <a:pPr defTabSz="1219170"/>
            <a:endParaRPr lang="fr-BE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43AAC83E-8431-3DB4-3924-D967A3C898E2}"/>
              </a:ext>
            </a:extLst>
          </p:cNvPr>
          <p:cNvSpPr/>
          <p:nvPr/>
        </p:nvSpPr>
        <p:spPr>
          <a:xfrm>
            <a:off x="4400120" y="2112679"/>
            <a:ext cx="82503" cy="751133"/>
          </a:xfrm>
          <a:prstGeom prst="rect">
            <a:avLst/>
          </a:pr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9282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5EFE9F-19E1-6856-AD25-C62BEB73CC31}"/>
              </a:ext>
            </a:extLst>
          </p:cNvPr>
          <p:cNvSpPr txBox="1">
            <a:spLocks/>
          </p:cNvSpPr>
          <p:nvPr/>
        </p:nvSpPr>
        <p:spPr>
          <a:xfrm>
            <a:off x="925425" y="646302"/>
            <a:ext cx="10602297" cy="4105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nl-BE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26CFB68-7FEE-4CEC-C2EF-FACA58EBA737}"/>
              </a:ext>
            </a:extLst>
          </p:cNvPr>
          <p:cNvSpPr txBox="1"/>
          <p:nvPr/>
        </p:nvSpPr>
        <p:spPr>
          <a:xfrm>
            <a:off x="667097" y="735985"/>
            <a:ext cx="6964362" cy="4269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600" dirty="0">
                <a:solidFill>
                  <a:srgbClr val="C30144"/>
                </a:solidFill>
                <a:latin typeface="Belfius Montserrat Medium" panose="00000600000000000000" pitchFamily="50" charset="0"/>
              </a:rPr>
              <a:t>Investeringsprojecten afgeremd door duurdere bouwmaterialen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nl-BE" sz="1600" dirty="0">
              <a:solidFill>
                <a:srgbClr val="C30144"/>
              </a:solidFill>
              <a:latin typeface="Belfius Montserrat Medium" panose="00000600000000000000" pitchFamily="50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nl-BE" sz="1600" dirty="0">
              <a:solidFill>
                <a:srgbClr val="C30144"/>
              </a:solidFill>
              <a:latin typeface="Belfius Montserrat Medium" panose="00000600000000000000" pitchFamily="50" charset="0"/>
            </a:endParaRPr>
          </a:p>
          <a:p>
            <a:pPr algn="l">
              <a:lnSpc>
                <a:spcPct val="150000"/>
              </a:lnSpc>
            </a:pPr>
            <a:endParaRPr lang="nl-BE" sz="1600" dirty="0">
              <a:solidFill>
                <a:srgbClr val="C30144"/>
              </a:solidFill>
              <a:latin typeface="Belfius Montserrat Medium" panose="00000600000000000000" pitchFamily="50" charset="0"/>
            </a:endParaRP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5D8F20AD-5013-0E7D-DB15-3A6A4BBF0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sz="2000" dirty="0">
                <a:solidFill>
                  <a:srgbClr val="000000"/>
                </a:solidFill>
              </a:rPr>
              <a:t>Impact op investeringen?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BA09E0C8-E5CB-3C9D-D32B-733456D8E328}"/>
              </a:ext>
            </a:extLst>
          </p:cNvPr>
          <p:cNvSpPr txBox="1"/>
          <p:nvPr/>
        </p:nvSpPr>
        <p:spPr>
          <a:xfrm>
            <a:off x="5998604" y="2072509"/>
            <a:ext cx="2922760" cy="820802"/>
          </a:xfrm>
          <a:prstGeom prst="rect">
            <a:avLst/>
          </a:prstGeom>
          <a:noFill/>
          <a:ln>
            <a:solidFill>
              <a:srgbClr val="535353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BE" sz="1050" dirty="0" err="1">
                <a:solidFill>
                  <a:srgbClr val="000000"/>
                </a:solidFill>
              </a:rPr>
              <a:t>Ondanks</a:t>
            </a:r>
            <a:r>
              <a:rPr lang="fr-BE" sz="1050" dirty="0">
                <a:solidFill>
                  <a:srgbClr val="000000"/>
                </a:solidFill>
              </a:rPr>
              <a:t> </a:t>
            </a:r>
            <a:r>
              <a:rPr lang="fr-BE" sz="1050" dirty="0" err="1">
                <a:solidFill>
                  <a:srgbClr val="000000"/>
                </a:solidFill>
              </a:rPr>
              <a:t>hogere</a:t>
            </a:r>
            <a:r>
              <a:rPr lang="fr-BE" sz="1050" dirty="0">
                <a:solidFill>
                  <a:srgbClr val="000000"/>
                </a:solidFill>
              </a:rPr>
              <a:t> </a:t>
            </a:r>
            <a:r>
              <a:rPr lang="fr-BE" sz="1050" dirty="0" err="1">
                <a:solidFill>
                  <a:srgbClr val="000000"/>
                </a:solidFill>
              </a:rPr>
              <a:t>bouwprijzen</a:t>
            </a:r>
            <a:r>
              <a:rPr lang="fr-BE" sz="1050" dirty="0">
                <a:solidFill>
                  <a:srgbClr val="000000"/>
                </a:solidFill>
              </a:rPr>
              <a:t> </a:t>
            </a:r>
            <a:r>
              <a:rPr lang="fr-BE" sz="1050" dirty="0" err="1">
                <a:solidFill>
                  <a:srgbClr val="000000"/>
                </a:solidFill>
              </a:rPr>
              <a:t>blijven</a:t>
            </a:r>
            <a:r>
              <a:rPr lang="fr-BE" sz="1050" dirty="0">
                <a:solidFill>
                  <a:srgbClr val="000000"/>
                </a:solidFill>
              </a:rPr>
              <a:t> </a:t>
            </a:r>
            <a:r>
              <a:rPr lang="fr-BE" sz="1050" dirty="0" err="1">
                <a:solidFill>
                  <a:srgbClr val="000000"/>
                </a:solidFill>
              </a:rPr>
              <a:t>lokale</a:t>
            </a:r>
            <a:r>
              <a:rPr lang="fr-BE" sz="1050" dirty="0">
                <a:solidFill>
                  <a:srgbClr val="000000"/>
                </a:solidFill>
              </a:rPr>
              <a:t> </a:t>
            </a:r>
            <a:r>
              <a:rPr lang="fr-BE" sz="1050" dirty="0" err="1">
                <a:solidFill>
                  <a:srgbClr val="000000"/>
                </a:solidFill>
              </a:rPr>
              <a:t>besturen</a:t>
            </a:r>
            <a:r>
              <a:rPr lang="fr-BE" sz="1050" dirty="0">
                <a:solidFill>
                  <a:srgbClr val="000000"/>
                </a:solidFill>
              </a:rPr>
              <a:t> </a:t>
            </a:r>
            <a:r>
              <a:rPr lang="fr-BE" sz="1050" dirty="0" err="1">
                <a:solidFill>
                  <a:srgbClr val="000000"/>
                </a:solidFill>
              </a:rPr>
              <a:t>voor</a:t>
            </a:r>
            <a:r>
              <a:rPr lang="fr-BE" sz="1050" dirty="0">
                <a:solidFill>
                  <a:srgbClr val="000000"/>
                </a:solidFill>
              </a:rPr>
              <a:t> </a:t>
            </a:r>
            <a:r>
              <a:rPr lang="nl-BE" sz="1050" dirty="0">
                <a:solidFill>
                  <a:srgbClr val="000000"/>
                </a:solidFill>
                <a:effectLst/>
                <a:latin typeface="Belfius Montserrat" panose="00000500000000000000" pitchFamily="50" charset="0"/>
                <a:ea typeface="Arial" panose="020B0604020202020204" pitchFamily="34" charset="0"/>
                <a:cs typeface="Arial" panose="020B0604020202020204" pitchFamily="34" charset="0"/>
              </a:rPr>
              <a:t>hetzelfde nominale investeringsbedrag plannen, maar met minder projecten</a:t>
            </a:r>
            <a:endParaRPr lang="fr-BE" sz="1050" dirty="0">
              <a:solidFill>
                <a:srgbClr val="000000"/>
              </a:solidFill>
            </a:endParaRP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5FDEDFB5-7860-6DA9-8004-0707BC66325C}"/>
              </a:ext>
            </a:extLst>
          </p:cNvPr>
          <p:cNvSpPr txBox="1"/>
          <p:nvPr/>
        </p:nvSpPr>
        <p:spPr>
          <a:xfrm>
            <a:off x="925425" y="4026225"/>
            <a:ext cx="8397688" cy="5953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fius21" pitchFamily="2" charset="0"/>
                <a:cs typeface="Arial" panose="020B0604020202020204" pitchFamily="34" charset="0"/>
              </a:rPr>
              <a:t>Relanceplannen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fius21" pitchFamily="2" charset="0"/>
                <a:cs typeface="Arial" panose="020B0604020202020204" pitchFamily="34" charset="0"/>
              </a:rPr>
              <a:t> (EU en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fius21" pitchFamily="2" charset="0"/>
                <a:cs typeface="Arial" panose="020B0604020202020204" pitchFamily="34" charset="0"/>
              </a:rPr>
              <a:t>regionaal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fius21" pitchFamily="2" charset="0"/>
                <a:cs typeface="Arial" panose="020B0604020202020204" pitchFamily="34" charset="0"/>
              </a:rPr>
              <a:t>) </a:t>
            </a:r>
            <a:r>
              <a:rPr lang="fr-FR" sz="1100" dirty="0" err="1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geven</a:t>
            </a:r>
            <a:r>
              <a:rPr lang="fr-FR" sz="1100" dirty="0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fius21" pitchFamily="2" charset="0"/>
                <a:cs typeface="Arial" panose="020B0604020202020204" pitchFamily="34" charset="0"/>
              </a:rPr>
              <a:t>boost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fius21" pitchFamily="2" charset="0"/>
                <a:cs typeface="Arial" panose="020B0604020202020204" pitchFamily="34" charset="0"/>
              </a:rPr>
              <a:t>aan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fius21" pitchFamily="2" charset="0"/>
                <a:cs typeface="Arial" panose="020B0604020202020204" pitchFamily="34" charset="0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fius21" pitchFamily="2" charset="0"/>
                <a:cs typeface="Arial" panose="020B0604020202020204" pitchFamily="34" charset="0"/>
              </a:rPr>
              <a:t>investeringsprojecten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fius21" pitchFamily="2" charset="0"/>
                <a:cs typeface="Arial" panose="020B0604020202020204" pitchFamily="34" charset="0"/>
              </a:rPr>
              <a:t> van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fius21" pitchFamily="2" charset="0"/>
                <a:cs typeface="Arial" panose="020B0604020202020204" pitchFamily="34" charset="0"/>
              </a:rPr>
              <a:t>lokale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fius21" pitchFamily="2" charset="0"/>
                <a:cs typeface="Arial" panose="020B0604020202020204" pitchFamily="34" charset="0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lfius21" pitchFamily="2" charset="0"/>
                <a:cs typeface="Arial" panose="020B0604020202020204" pitchFamily="34" charset="0"/>
              </a:rPr>
              <a:t>besturen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fius21" pitchFamily="2" charset="0"/>
              <a:cs typeface="Arial" panose="020B0604020202020204" pitchFamily="34" charset="0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fius21" pitchFamily="2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à"/>
              <a:defRPr/>
            </a:pPr>
            <a:r>
              <a:rPr lang="nl-BE" sz="1100" dirty="0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  <a:sym typeface="Wingdings" panose="05000000000000000000" pitchFamily="2" charset="2"/>
              </a:rPr>
              <a:t>De realisatiegraad binnen hetzelfde jaar blijft +/-60%</a:t>
            </a:r>
            <a:endParaRPr lang="fr-BE" sz="1100" dirty="0">
              <a:solidFill>
                <a:srgbClr val="000000"/>
              </a:solidFill>
              <a:latin typeface="Belfius21" pitchFamily="2" charset="0"/>
              <a:cs typeface="Arial" panose="020B0604020202020204" pitchFamily="34" charset="0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fius21" pitchFamily="2" charset="0"/>
            </a:endParaRPr>
          </a:p>
          <a:p>
            <a:pPr marL="171450" marR="0" lvl="0" indent="-171450" algn="l" defTabSz="4158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elfius21" pitchFamily="2" charset="0"/>
            </a:endParaRPr>
          </a:p>
        </p:txBody>
      </p:sp>
      <p:graphicFrame>
        <p:nvGraphicFramePr>
          <p:cNvPr id="8" name="Chart 9">
            <a:extLst>
              <a:ext uri="{FF2B5EF4-FFF2-40B4-BE49-F238E27FC236}">
                <a16:creationId xmlns:a16="http://schemas.microsoft.com/office/drawing/2014/main" id="{E80E9014-AE60-4FE0-C869-F1988573EE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973504"/>
              </p:ext>
            </p:extLst>
          </p:nvPr>
        </p:nvGraphicFramePr>
        <p:xfrm>
          <a:off x="511165" y="1589310"/>
          <a:ext cx="5263993" cy="2288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796C39B-47E7-65B1-2B3F-858F73135111}"/>
              </a:ext>
            </a:extLst>
          </p:cNvPr>
          <p:cNvSpPr txBox="1">
            <a:spLocks/>
          </p:cNvSpPr>
          <p:nvPr/>
        </p:nvSpPr>
        <p:spPr>
          <a:xfrm>
            <a:off x="8218575" y="707930"/>
            <a:ext cx="925425" cy="295837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elfius Montserrat Light"/>
                <a:ea typeface="+mn-ea"/>
                <a:cs typeface="+mn-cs"/>
              </a:rPr>
              <a:t>BRUSSEL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elfius Montserrat Light"/>
              <a:ea typeface="+mn-ea"/>
              <a:cs typeface="+mn-cs"/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B788A899-6B22-4DBF-361A-19FC165E0C8E}"/>
              </a:ext>
            </a:extLst>
          </p:cNvPr>
          <p:cNvSpPr txBox="1"/>
          <p:nvPr/>
        </p:nvSpPr>
        <p:spPr>
          <a:xfrm>
            <a:off x="511165" y="1358478"/>
            <a:ext cx="57648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200" b="0" i="0" u="none" strike="noStrike" kern="1200" spc="0" baseline="0">
                <a:solidFill>
                  <a:srgbClr val="000000"/>
                </a:solidFill>
                <a:latin typeface="Belfius21 Medium" pitchFamily="2" charset="0"/>
                <a:ea typeface="+mn-ea"/>
                <a:cs typeface="+mn-cs"/>
              </a:defRPr>
            </a:pPr>
            <a:r>
              <a:rPr lang="nl-BE" sz="1200" dirty="0">
                <a:solidFill>
                  <a:srgbClr val="000000"/>
                </a:solidFill>
                <a:latin typeface="Belfius21 Medium" pitchFamily="2" charset="0"/>
              </a:rPr>
              <a:t>Evolutie investeringen (in miljoen EUR)</a:t>
            </a:r>
          </a:p>
        </p:txBody>
      </p:sp>
    </p:spTree>
    <p:extLst>
      <p:ext uri="{BB962C8B-B14F-4D97-AF65-F5344CB8AC3E}">
        <p14:creationId xmlns:p14="http://schemas.microsoft.com/office/powerpoint/2010/main" val="1918332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52B8EF6-77FA-3BBB-82C2-768DCA60E6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483" y="1050616"/>
            <a:ext cx="8281999" cy="3586837"/>
          </a:xfrm>
        </p:spPr>
        <p:txBody>
          <a:bodyPr/>
          <a:lstStyle/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BE" sz="1200" b="1" dirty="0" err="1">
                <a:solidFill>
                  <a:srgbClr val="C30144"/>
                </a:solidFill>
                <a:latin typeface="+mj-lt"/>
                <a:cs typeface="Arial" panose="020B0604020202020204" pitchFamily="34" charset="0"/>
              </a:rPr>
              <a:t>Evenwicht</a:t>
            </a:r>
            <a:r>
              <a:rPr lang="fr-BE" sz="1200" b="1" dirty="0">
                <a:solidFill>
                  <a:srgbClr val="C30144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fr-BE" sz="1200" b="1" dirty="0" err="1">
                <a:solidFill>
                  <a:srgbClr val="C30144"/>
                </a:solidFill>
                <a:latin typeface="+mj-lt"/>
                <a:cs typeface="Arial" panose="020B0604020202020204" pitchFamily="34" charset="0"/>
              </a:rPr>
              <a:t>behouden</a:t>
            </a:r>
            <a:r>
              <a:rPr lang="fr-BE" sz="1200" b="1" dirty="0">
                <a:solidFill>
                  <a:srgbClr val="C30144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nl-BE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 2023 maar overschot neemt af (BRUSSEL)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200" b="1" dirty="0"/>
              <a:t>Grote</a:t>
            </a:r>
            <a:r>
              <a:rPr lang="nl-BE" sz="1200" dirty="0"/>
              <a:t> </a:t>
            </a:r>
            <a:r>
              <a:rPr lang="nl-BE" sz="1200" b="1" dirty="0">
                <a:solidFill>
                  <a:srgbClr val="C30144"/>
                </a:solidFill>
              </a:rPr>
              <a:t>verschillen tussen gemeenten</a:t>
            </a:r>
            <a:endParaRPr lang="nl-BE" sz="12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200" b="1" dirty="0">
                <a:solidFill>
                  <a:srgbClr val="C30144"/>
                </a:solidFill>
              </a:rPr>
              <a:t>Invloed van gunstige factoren </a:t>
            </a:r>
            <a:r>
              <a:rPr lang="nl-BE" sz="1200" dirty="0"/>
              <a:t>/ </a:t>
            </a:r>
            <a:r>
              <a:rPr lang="nl-BE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‘</a:t>
            </a:r>
            <a:r>
              <a:rPr lang="nl-BE" sz="1200" dirty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</a:t>
            </a:r>
            <a:r>
              <a:rPr lang="nl-BE" sz="12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-shot’ meevaller voor 2023</a:t>
            </a:r>
          </a:p>
          <a:p>
            <a:pPr lvl="2">
              <a:lnSpc>
                <a:spcPct val="150000"/>
              </a:lnSpc>
            </a:pPr>
            <a:r>
              <a:rPr lang="nl-BE" sz="1000" dirty="0"/>
              <a:t>Doorstorting APB (14 maanden/jaar)</a:t>
            </a:r>
          </a:p>
          <a:p>
            <a:pPr algn="l">
              <a:lnSpc>
                <a:spcPct val="150000"/>
              </a:lnSpc>
            </a:pPr>
            <a:endParaRPr lang="nl-BE" sz="1200" dirty="0"/>
          </a:p>
          <a:p>
            <a:pPr algn="l">
              <a:lnSpc>
                <a:spcPct val="150000"/>
              </a:lnSpc>
            </a:pPr>
            <a:r>
              <a:rPr lang="nl-BE" sz="1200" b="1" dirty="0">
                <a:solidFill>
                  <a:schemeClr val="tx1"/>
                </a:solidFill>
              </a:rPr>
              <a:t>Uitdagingen / onzekerheden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200" dirty="0"/>
              <a:t>Zijn er voldoende </a:t>
            </a:r>
            <a:r>
              <a:rPr lang="nl-BE" sz="1200" b="1" dirty="0">
                <a:solidFill>
                  <a:srgbClr val="C30144"/>
                </a:solidFill>
              </a:rPr>
              <a:t>reserves</a:t>
            </a:r>
            <a:r>
              <a:rPr lang="nl-BE" sz="1200" dirty="0"/>
              <a:t> om een nieuwe schok op te vangen? Om de energietransitie te realiseren?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200" dirty="0"/>
              <a:t>Financiering van </a:t>
            </a:r>
            <a:r>
              <a:rPr lang="nl-BE" sz="1200" b="1" dirty="0"/>
              <a:t>pensioenlasten</a:t>
            </a:r>
            <a:r>
              <a:rPr lang="nl-BE" sz="1200" dirty="0"/>
              <a:t> </a:t>
            </a:r>
            <a:r>
              <a:rPr lang="nl-BE" sz="1200" dirty="0">
                <a:sym typeface="Wingdings" panose="05000000000000000000" pitchFamily="2" charset="2"/>
              </a:rPr>
              <a:t>is een gekende problematiek met praktisch onhoudbare vooruitzichten (2024-2028)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200" b="1" dirty="0">
                <a:solidFill>
                  <a:srgbClr val="C30144"/>
                </a:solidFill>
              </a:rPr>
              <a:t>Fiscale hervorming </a:t>
            </a:r>
            <a:r>
              <a:rPr lang="nl-BE" sz="1200" dirty="0"/>
              <a:t>(lopend project): neutraal voor de gemeenten?</a:t>
            </a:r>
          </a:p>
          <a:p>
            <a:endParaRPr lang="nl-BE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BD75D64-C8AA-F3E9-B967-AC8C1FE69585}"/>
              </a:ext>
            </a:extLst>
          </p:cNvPr>
          <p:cNvSpPr txBox="1">
            <a:spLocks/>
          </p:cNvSpPr>
          <p:nvPr/>
        </p:nvSpPr>
        <p:spPr>
          <a:xfrm>
            <a:off x="720583" y="506046"/>
            <a:ext cx="5229741" cy="307949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1800" dirty="0">
                <a:solidFill>
                  <a:srgbClr val="FFFFFF"/>
                </a:solidFill>
                <a:latin typeface="+mj-lt"/>
              </a:rPr>
              <a:t>Uitdagingen &amp; onzekerheden</a:t>
            </a:r>
          </a:p>
        </p:txBody>
      </p:sp>
    </p:spTree>
    <p:extLst>
      <p:ext uri="{BB962C8B-B14F-4D97-AF65-F5344CB8AC3E}">
        <p14:creationId xmlns:p14="http://schemas.microsoft.com/office/powerpoint/2010/main" val="718451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5EFE9F-19E1-6856-AD25-C62BEB73CC31}"/>
              </a:ext>
            </a:extLst>
          </p:cNvPr>
          <p:cNvSpPr txBox="1">
            <a:spLocks/>
          </p:cNvSpPr>
          <p:nvPr/>
        </p:nvSpPr>
        <p:spPr>
          <a:xfrm>
            <a:off x="925425" y="646302"/>
            <a:ext cx="10602297" cy="41059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nl-BE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26CFB68-7FEE-4CEC-C2EF-FACA58EBA737}"/>
              </a:ext>
            </a:extLst>
          </p:cNvPr>
          <p:cNvSpPr txBox="1"/>
          <p:nvPr/>
        </p:nvSpPr>
        <p:spPr>
          <a:xfrm>
            <a:off x="667097" y="735985"/>
            <a:ext cx="6764981" cy="4269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600" dirty="0">
                <a:solidFill>
                  <a:srgbClr val="C30144"/>
                </a:solidFill>
                <a:latin typeface="Belfius Montserrat Medium" panose="00000600000000000000" pitchFamily="50" charset="0"/>
              </a:rPr>
              <a:t>De financiële situatie van de lokale besturen 2023</a:t>
            </a:r>
          </a:p>
          <a:p>
            <a:pPr algn="l">
              <a:lnSpc>
                <a:spcPct val="150000"/>
              </a:lnSpc>
            </a:pPr>
            <a:endParaRPr lang="nl-BE" sz="1600" dirty="0">
              <a:solidFill>
                <a:srgbClr val="C30144"/>
              </a:solidFill>
              <a:latin typeface="Belfius Montserrat Medium" panose="00000600000000000000" pitchFamily="50" charset="0"/>
            </a:endParaRP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5D8F20AD-5013-0E7D-DB15-3A6A4BBF0F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sz="2000" dirty="0">
                <a:solidFill>
                  <a:srgbClr val="000000"/>
                </a:solidFill>
              </a:rPr>
              <a:t>Belfius-analyse</a:t>
            </a:r>
          </a:p>
        </p:txBody>
      </p:sp>
      <p:sp>
        <p:nvSpPr>
          <p:cNvPr id="4" name="TextBox 14">
            <a:extLst>
              <a:ext uri="{FF2B5EF4-FFF2-40B4-BE49-F238E27FC236}">
                <a16:creationId xmlns:a16="http://schemas.microsoft.com/office/drawing/2014/main" id="{BA09E0C8-E5CB-3C9D-D32B-733456D8E328}"/>
              </a:ext>
            </a:extLst>
          </p:cNvPr>
          <p:cNvSpPr txBox="1"/>
          <p:nvPr/>
        </p:nvSpPr>
        <p:spPr>
          <a:xfrm>
            <a:off x="667097" y="1125674"/>
            <a:ext cx="5139201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BE" sz="1050" dirty="0">
                <a:solidFill>
                  <a:srgbClr val="000000"/>
                </a:solidFill>
                <a:latin typeface="Belfius Montserrat" panose="00000500000000000000" pitchFamily="50" charset="0"/>
                <a:cs typeface="Arial" panose="020B0604020202020204" pitchFamily="34" charset="0"/>
              </a:rPr>
              <a:t>Statistisch overzicht van 2023 en het meerjarenplan 2020-2025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BE" sz="1050" dirty="0">
                <a:solidFill>
                  <a:srgbClr val="000000"/>
                </a:solidFill>
                <a:latin typeface="Belfius Montserrat" panose="00000500000000000000" pitchFamily="50" charset="0"/>
                <a:cs typeface="Arial" panose="020B0604020202020204" pitchFamily="34" charset="0"/>
              </a:rPr>
              <a:t>Sector lokale besturen, gemeenten en </a:t>
            </a:r>
            <a:r>
              <a:rPr lang="nl-BE" sz="1050" dirty="0" err="1">
                <a:solidFill>
                  <a:srgbClr val="000000"/>
                </a:solidFill>
                <a:latin typeface="Belfius Montserrat" panose="00000500000000000000" pitchFamily="50" charset="0"/>
                <a:cs typeface="Arial" panose="020B0604020202020204" pitchFamily="34" charset="0"/>
              </a:rPr>
              <a:t>OCMW’s</a:t>
            </a:r>
            <a:r>
              <a:rPr lang="nl-BE" sz="1050" dirty="0">
                <a:solidFill>
                  <a:srgbClr val="000000"/>
                </a:solidFill>
                <a:latin typeface="Belfius Montserrat" panose="00000500000000000000" pitchFamily="50" charset="0"/>
                <a:cs typeface="Arial" panose="020B0604020202020204" pitchFamily="34" charset="0"/>
              </a:rPr>
              <a:t>, provincies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nl-BE" sz="1050" dirty="0">
                <a:solidFill>
                  <a:srgbClr val="000000"/>
                </a:solidFill>
                <a:latin typeface="Belfius Montserrat" panose="00000500000000000000" pitchFamily="50" charset="0"/>
                <a:cs typeface="Arial" panose="020B0604020202020204" pitchFamily="34" charset="0"/>
              </a:rPr>
              <a:t>Beschikbaar op research.belfius.be/nl/lokale-financien/</a:t>
            </a:r>
            <a:endParaRPr lang="fr-BE" sz="1050" dirty="0">
              <a:solidFill>
                <a:srgbClr val="000000"/>
              </a:solidFill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992E47C-768B-B03A-EBD9-6D0CFD843FB7}"/>
              </a:ext>
            </a:extLst>
          </p:cNvPr>
          <p:cNvSpPr txBox="1">
            <a:spLocks/>
          </p:cNvSpPr>
          <p:nvPr/>
        </p:nvSpPr>
        <p:spPr>
          <a:xfrm>
            <a:off x="7718612" y="795249"/>
            <a:ext cx="1425388" cy="373594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nl-BE" sz="1600" kern="0" dirty="0">
                <a:solidFill>
                  <a:srgbClr val="FFFFFF"/>
                </a:solidFill>
              </a:rPr>
              <a:t>Vlaanderen</a:t>
            </a:r>
          </a:p>
          <a:p>
            <a:pPr defTabSz="1219170"/>
            <a:endParaRPr lang="fr-BE" sz="2400" kern="0" dirty="0">
              <a:solidFill>
                <a:sysClr val="windowText" lastClr="000000"/>
              </a:solidFill>
            </a:endParaRP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63119AF6-E23B-C06F-1DE7-BBA4ECB89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22" y="1942065"/>
            <a:ext cx="4273568" cy="2816423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D206C61-F898-58D4-AD0E-6A8A9761B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964" y="1942065"/>
            <a:ext cx="3866781" cy="195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333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1FB0D5-ECDD-3C44-BE14-C9B8BF1263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BE" dirty="0"/>
              <a:t>BEDANKT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53145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98B91-4F7C-406D-9D2E-23FFB6FDF4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sz="2000" dirty="0">
                <a:solidFill>
                  <a:srgbClr val="000000"/>
                </a:solidFill>
              </a:rPr>
              <a:t>2022-2023:  jaren onder hoogspanning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7FF259-400C-4BBC-9E65-82A04CBD45B6}"/>
              </a:ext>
            </a:extLst>
          </p:cNvPr>
          <p:cNvSpPr txBox="1"/>
          <p:nvPr/>
        </p:nvSpPr>
        <p:spPr>
          <a:xfrm>
            <a:off x="599939" y="2097739"/>
            <a:ext cx="2829061" cy="22523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1834926" lvl="8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BE" sz="1200" dirty="0"/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BE" sz="1200" dirty="0"/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0000"/>
                </a:solidFill>
              </a:rPr>
              <a:t>Gevolgen covidcrisis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200" dirty="0">
                <a:solidFill>
                  <a:srgbClr val="000000"/>
                </a:solidFill>
              </a:rPr>
              <a:t>Effect pensioenhervorming bouwt verder op (wet van 2011)</a:t>
            </a:r>
            <a:endParaRPr lang="fr-BE" sz="1200" dirty="0">
              <a:solidFill>
                <a:srgbClr val="00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18879F-D6D6-4DA8-88C1-01C9511384B4}"/>
              </a:ext>
            </a:extLst>
          </p:cNvPr>
          <p:cNvCxnSpPr>
            <a:cxnSpLocks/>
          </p:cNvCxnSpPr>
          <p:nvPr/>
        </p:nvCxnSpPr>
        <p:spPr>
          <a:xfrm>
            <a:off x="599939" y="1687604"/>
            <a:ext cx="76009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4047370-3913-4D4F-B4FC-7A644AE4759B}"/>
              </a:ext>
            </a:extLst>
          </p:cNvPr>
          <p:cNvSpPr txBox="1"/>
          <p:nvPr/>
        </p:nvSpPr>
        <p:spPr>
          <a:xfrm>
            <a:off x="4167044" y="2097740"/>
            <a:ext cx="4033871" cy="22523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l-BE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sz="9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sz="900" dirty="0"/>
          </a:p>
          <a:p>
            <a:pPr marL="795254" lvl="3" indent="-171450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0000"/>
                </a:solidFill>
              </a:rPr>
              <a:t>Inflatieschok</a:t>
            </a:r>
          </a:p>
          <a:p>
            <a:pPr marL="795254" lvl="3" indent="-171450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0000"/>
                </a:solidFill>
              </a:rPr>
              <a:t>Gestegen energieprijzen</a:t>
            </a:r>
          </a:p>
          <a:p>
            <a:pPr marL="795254" lvl="3" indent="-171450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0000"/>
                </a:solidFill>
              </a:rPr>
              <a:t>Prijs van bouwmaterialen</a:t>
            </a:r>
          </a:p>
          <a:p>
            <a:pPr marL="795254" lvl="3" indent="-171450">
              <a:buFont typeface="Arial" panose="020B0604020202020204" pitchFamily="34" charset="0"/>
              <a:buChar char="•"/>
            </a:pPr>
            <a:r>
              <a:rPr lang="nl-BE" sz="1100" dirty="0">
                <a:solidFill>
                  <a:srgbClr val="000000"/>
                </a:solidFill>
              </a:rPr>
              <a:t>Rente</a:t>
            </a:r>
          </a:p>
          <a:p>
            <a:pPr algn="l">
              <a:lnSpc>
                <a:spcPct val="150000"/>
              </a:lnSpc>
            </a:pPr>
            <a:endParaRPr lang="fr-BE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D82770B7-D3C7-4BEC-9265-9645F66B0D79}"/>
              </a:ext>
            </a:extLst>
          </p:cNvPr>
          <p:cNvSpPr/>
          <p:nvPr/>
        </p:nvSpPr>
        <p:spPr>
          <a:xfrm rot="18500858">
            <a:off x="6931143" y="2921380"/>
            <a:ext cx="806465" cy="61856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4F0ABF-1B6A-47DD-9109-921B757A7A30}"/>
              </a:ext>
            </a:extLst>
          </p:cNvPr>
          <p:cNvSpPr txBox="1"/>
          <p:nvPr/>
        </p:nvSpPr>
        <p:spPr>
          <a:xfrm>
            <a:off x="5711286" y="1308808"/>
            <a:ext cx="1130353" cy="30794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nl-BE" sz="1100">
                <a:solidFill>
                  <a:srgbClr val="FFFFFF"/>
                </a:solidFill>
              </a:rPr>
              <a:t>2022-2023</a:t>
            </a:r>
            <a:endParaRPr lang="fr-BE" sz="110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C9A568-722C-4F09-86AF-880C884F90F9}"/>
              </a:ext>
            </a:extLst>
          </p:cNvPr>
          <p:cNvSpPr txBox="1"/>
          <p:nvPr/>
        </p:nvSpPr>
        <p:spPr>
          <a:xfrm>
            <a:off x="4450966" y="2185848"/>
            <a:ext cx="3479875" cy="29583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l-BE" sz="1000" b="1">
                <a:solidFill>
                  <a:srgbClr val="FFFFFF"/>
                </a:solidFill>
              </a:rPr>
              <a:t>Zwaar verstoorde macro-economische context</a:t>
            </a:r>
            <a:endParaRPr lang="fr-BE" sz="1000" b="1">
              <a:solidFill>
                <a:srgbClr val="FFFF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826C2A-5514-471A-A64E-02637D2F0596}"/>
              </a:ext>
            </a:extLst>
          </p:cNvPr>
          <p:cNvSpPr txBox="1"/>
          <p:nvPr/>
        </p:nvSpPr>
        <p:spPr>
          <a:xfrm>
            <a:off x="599939" y="1308809"/>
            <a:ext cx="607373" cy="307945"/>
          </a:xfrm>
          <a:prstGeom prst="rect">
            <a:avLst/>
          </a:prstGeom>
          <a:solidFill>
            <a:srgbClr val="C30144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nl-BE" sz="1100">
                <a:solidFill>
                  <a:srgbClr val="FFFFFF"/>
                </a:solidFill>
              </a:rPr>
              <a:t>2020</a:t>
            </a:r>
            <a:endParaRPr lang="fr-BE" sz="1100">
              <a:solidFill>
                <a:srgbClr val="FFFF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37D74D-D558-4A62-9E02-5E4AB914EE49}"/>
              </a:ext>
            </a:extLst>
          </p:cNvPr>
          <p:cNvSpPr txBox="1"/>
          <p:nvPr/>
        </p:nvSpPr>
        <p:spPr>
          <a:xfrm>
            <a:off x="3032312" y="1308809"/>
            <a:ext cx="607373" cy="307945"/>
          </a:xfrm>
          <a:prstGeom prst="rect">
            <a:avLst/>
          </a:prstGeom>
          <a:solidFill>
            <a:srgbClr val="C30144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nl-BE" sz="1100">
                <a:solidFill>
                  <a:srgbClr val="FFFFFF"/>
                </a:solidFill>
              </a:rPr>
              <a:t>2021</a:t>
            </a:r>
            <a:endParaRPr lang="fr-BE" sz="1100">
              <a:solidFill>
                <a:srgbClr val="FFFFFF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E31AAE-E47A-4C1D-BC38-93DAF5694C9D}"/>
              </a:ext>
            </a:extLst>
          </p:cNvPr>
          <p:cNvSpPr txBox="1"/>
          <p:nvPr/>
        </p:nvSpPr>
        <p:spPr>
          <a:xfrm>
            <a:off x="801652" y="2185848"/>
            <a:ext cx="2418926" cy="295835"/>
          </a:xfrm>
          <a:prstGeom prst="rect">
            <a:avLst/>
          </a:prstGeom>
          <a:solidFill>
            <a:srgbClr val="C30144"/>
          </a:solidFill>
        </p:spPr>
        <p:txBody>
          <a:bodyPr wrap="non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l-BE" sz="1000" b="1">
                <a:solidFill>
                  <a:srgbClr val="FFFFFF"/>
                </a:solidFill>
              </a:rPr>
              <a:t>Gemeentefinanciën onder druk?</a:t>
            </a:r>
            <a:endParaRPr lang="fr-BE" sz="1000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2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78F7DF-41CF-4423-9F9B-A3E9299BF4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sz="2000" dirty="0">
                <a:solidFill>
                  <a:srgbClr val="000000"/>
                </a:solidFill>
                <a:latin typeface="Belfius21 Light" pitchFamily="2" charset="0"/>
              </a:rPr>
              <a:t>Zwaar verstoorde macro-economische context</a:t>
            </a:r>
            <a:endParaRPr lang="fr-BE" sz="2000" dirty="0">
              <a:solidFill>
                <a:srgbClr val="000000"/>
              </a:solidFill>
              <a:latin typeface="Belfius21 Light" pitchFamily="2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F757C05-BC75-FDF9-BC1F-A732423F79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768831"/>
              </p:ext>
            </p:extLst>
          </p:nvPr>
        </p:nvGraphicFramePr>
        <p:xfrm>
          <a:off x="264107" y="1142422"/>
          <a:ext cx="2472370" cy="346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D9CE281-5B3C-2D53-B7B1-BA5F523921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555542"/>
              </p:ext>
            </p:extLst>
          </p:nvPr>
        </p:nvGraphicFramePr>
        <p:xfrm>
          <a:off x="6131859" y="1142422"/>
          <a:ext cx="2333066" cy="3523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B5EFA3D-A83C-ACF9-A0A8-B4DEC9FDC0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7662088"/>
              </p:ext>
            </p:extLst>
          </p:nvPr>
        </p:nvGraphicFramePr>
        <p:xfrm>
          <a:off x="3092824" y="1142421"/>
          <a:ext cx="2689411" cy="3461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397A8F-1D17-4C72-328B-8B0BF7A109D2}"/>
              </a:ext>
            </a:extLst>
          </p:cNvPr>
          <p:cNvCxnSpPr/>
          <p:nvPr/>
        </p:nvCxnSpPr>
        <p:spPr>
          <a:xfrm>
            <a:off x="1986929" y="1560668"/>
            <a:ext cx="0" cy="246131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2B7A8BA-90A7-F762-9725-E836CF428D84}"/>
              </a:ext>
            </a:extLst>
          </p:cNvPr>
          <p:cNvCxnSpPr>
            <a:cxnSpLocks/>
          </p:cNvCxnSpPr>
          <p:nvPr/>
        </p:nvCxnSpPr>
        <p:spPr>
          <a:xfrm>
            <a:off x="4985657" y="1670671"/>
            <a:ext cx="0" cy="224933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8362F2-06CD-A5C4-AE7E-B35DC12CF06A}"/>
              </a:ext>
            </a:extLst>
          </p:cNvPr>
          <p:cNvCxnSpPr/>
          <p:nvPr/>
        </p:nvCxnSpPr>
        <p:spPr>
          <a:xfrm>
            <a:off x="7743753" y="1673616"/>
            <a:ext cx="0" cy="2461317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894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B98B91-4F7C-406D-9D2E-23FFB6FDF4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6794" y="762107"/>
            <a:ext cx="7951723" cy="307949"/>
          </a:xfrm>
        </p:spPr>
        <p:txBody>
          <a:bodyPr/>
          <a:lstStyle/>
          <a:p>
            <a:r>
              <a:rPr lang="fr-FR" dirty="0">
                <a:solidFill>
                  <a:srgbClr val="C30045"/>
                </a:solidFill>
              </a:rPr>
              <a:t>2022: </a:t>
            </a:r>
            <a:r>
              <a:rPr lang="fr-FR" dirty="0" err="1">
                <a:solidFill>
                  <a:srgbClr val="C30045"/>
                </a:solidFill>
              </a:rPr>
              <a:t>historisch</a:t>
            </a:r>
            <a:r>
              <a:rPr lang="fr-FR" dirty="0">
                <a:solidFill>
                  <a:srgbClr val="C30045"/>
                </a:solidFill>
              </a:rPr>
              <a:t> </a:t>
            </a:r>
            <a:r>
              <a:rPr lang="fr-FR" dirty="0" err="1">
                <a:solidFill>
                  <a:srgbClr val="C30045"/>
                </a:solidFill>
              </a:rPr>
              <a:t>hoge</a:t>
            </a:r>
            <a:r>
              <a:rPr lang="fr-FR" dirty="0">
                <a:solidFill>
                  <a:srgbClr val="C30045"/>
                </a:solidFill>
              </a:rPr>
              <a:t> </a:t>
            </a:r>
            <a:r>
              <a:rPr lang="fr-FR" dirty="0" err="1">
                <a:solidFill>
                  <a:srgbClr val="C30045"/>
                </a:solidFill>
              </a:rPr>
              <a:t>inflatie</a:t>
            </a:r>
            <a:r>
              <a:rPr lang="fr-FR" dirty="0">
                <a:solidFill>
                  <a:srgbClr val="C30045"/>
                </a:solidFill>
              </a:rPr>
              <a:t> (</a:t>
            </a:r>
            <a:r>
              <a:rPr lang="fr-FR" dirty="0" err="1">
                <a:solidFill>
                  <a:srgbClr val="C30045"/>
                </a:solidFill>
              </a:rPr>
              <a:t>bijna</a:t>
            </a:r>
            <a:r>
              <a:rPr lang="fr-FR" dirty="0">
                <a:solidFill>
                  <a:srgbClr val="C30045"/>
                </a:solidFill>
              </a:rPr>
              <a:t> 10%)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175E1-4FC1-455F-95CA-8FAA6646A173}"/>
              </a:ext>
            </a:extLst>
          </p:cNvPr>
          <p:cNvSpPr txBox="1"/>
          <p:nvPr/>
        </p:nvSpPr>
        <p:spPr>
          <a:xfrm>
            <a:off x="6023735" y="1451801"/>
            <a:ext cx="2870946" cy="31802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415849">
              <a:lnSpc>
                <a:spcPct val="150000"/>
              </a:lnSpc>
            </a:pPr>
            <a:r>
              <a:rPr lang="fr-BE" sz="1100" dirty="0" err="1">
                <a:solidFill>
                  <a:srgbClr val="000000"/>
                </a:solidFill>
              </a:rPr>
              <a:t>Volgens</a:t>
            </a:r>
            <a:r>
              <a:rPr lang="fr-BE" sz="1100" dirty="0">
                <a:solidFill>
                  <a:srgbClr val="000000"/>
                </a:solidFill>
              </a:rPr>
              <a:t> </a:t>
            </a:r>
            <a:r>
              <a:rPr lang="fr-BE" sz="1100" dirty="0" err="1">
                <a:solidFill>
                  <a:srgbClr val="000000"/>
                </a:solidFill>
              </a:rPr>
              <a:t>maandelijkse</a:t>
            </a:r>
            <a:r>
              <a:rPr lang="fr-BE" sz="1100" dirty="0">
                <a:solidFill>
                  <a:srgbClr val="000000"/>
                </a:solidFill>
              </a:rPr>
              <a:t> </a:t>
            </a:r>
            <a:r>
              <a:rPr lang="fr-BE" sz="1100" dirty="0" err="1">
                <a:solidFill>
                  <a:srgbClr val="000000"/>
                </a:solidFill>
              </a:rPr>
              <a:t>vooruitzichten</a:t>
            </a:r>
            <a:r>
              <a:rPr lang="fr-BE" sz="1100" dirty="0">
                <a:solidFill>
                  <a:srgbClr val="000000"/>
                </a:solidFill>
              </a:rPr>
              <a:t> van het </a:t>
            </a:r>
            <a:r>
              <a:rPr lang="fr-BE" sz="1100" dirty="0" err="1">
                <a:solidFill>
                  <a:srgbClr val="000000"/>
                </a:solidFill>
              </a:rPr>
              <a:t>Federaal</a:t>
            </a:r>
            <a:r>
              <a:rPr lang="fr-BE" sz="1100" dirty="0">
                <a:solidFill>
                  <a:srgbClr val="000000"/>
                </a:solidFill>
              </a:rPr>
              <a:t> </a:t>
            </a:r>
            <a:r>
              <a:rPr lang="fr-BE" sz="1100" dirty="0" err="1">
                <a:solidFill>
                  <a:srgbClr val="000000"/>
                </a:solidFill>
              </a:rPr>
              <a:t>Planbureau</a:t>
            </a:r>
            <a:r>
              <a:rPr lang="fr-BE" sz="1100" dirty="0">
                <a:solidFill>
                  <a:srgbClr val="000000"/>
                </a:solidFill>
              </a:rPr>
              <a:t> </a:t>
            </a:r>
            <a:r>
              <a:rPr lang="fr-BE" sz="1100" dirty="0" err="1">
                <a:solidFill>
                  <a:srgbClr val="000000"/>
                </a:solidFill>
              </a:rPr>
              <a:t>bereikt</a:t>
            </a:r>
            <a:r>
              <a:rPr lang="fr-BE" sz="1100" dirty="0">
                <a:solidFill>
                  <a:srgbClr val="000000"/>
                </a:solidFill>
              </a:rPr>
              <a:t> de </a:t>
            </a:r>
            <a:r>
              <a:rPr lang="fr-BE" sz="1100" dirty="0" err="1">
                <a:solidFill>
                  <a:srgbClr val="000000"/>
                </a:solidFill>
              </a:rPr>
              <a:t>inflatie</a:t>
            </a:r>
            <a:r>
              <a:rPr lang="fr-BE" sz="1100" dirty="0">
                <a:solidFill>
                  <a:srgbClr val="000000"/>
                </a:solidFill>
              </a:rPr>
              <a:t> </a:t>
            </a:r>
            <a:r>
              <a:rPr lang="fr-BE" sz="1100" dirty="0">
                <a:solidFill>
                  <a:schemeClr val="accent1"/>
                </a:solidFill>
              </a:rPr>
              <a:t>3,9% in 2023 (en 3,3% in 2024). </a:t>
            </a:r>
            <a:r>
              <a:rPr lang="fr-BE" sz="1100" dirty="0">
                <a:solidFill>
                  <a:srgbClr val="000000"/>
                </a:solidFill>
              </a:rPr>
              <a:t>Dit </a:t>
            </a:r>
            <a:r>
              <a:rPr lang="fr-BE" sz="1100" dirty="0" err="1">
                <a:solidFill>
                  <a:srgbClr val="000000"/>
                </a:solidFill>
              </a:rPr>
              <a:t>tegenover</a:t>
            </a:r>
            <a:r>
              <a:rPr lang="fr-BE" sz="1100" dirty="0">
                <a:solidFill>
                  <a:srgbClr val="000000"/>
                </a:solidFill>
              </a:rPr>
              <a:t> </a:t>
            </a:r>
            <a:r>
              <a:rPr lang="fr-BE" sz="1100" dirty="0">
                <a:solidFill>
                  <a:schemeClr val="accent1"/>
                </a:solidFill>
              </a:rPr>
              <a:t>9,59% in 2022, 2,44% in 2021 en 0,74% in 2020.</a:t>
            </a:r>
          </a:p>
          <a:p>
            <a:pPr defTabSz="415849">
              <a:lnSpc>
                <a:spcPct val="150000"/>
              </a:lnSpc>
            </a:pPr>
            <a:endParaRPr lang="nl-BE" sz="1400" dirty="0">
              <a:solidFill>
                <a:srgbClr val="C30144"/>
              </a:solidFill>
              <a:latin typeface="Belfius Montserrat Light"/>
            </a:endParaRPr>
          </a:p>
          <a:p>
            <a:pPr defTabSz="415849">
              <a:lnSpc>
                <a:spcPct val="150000"/>
              </a:lnSpc>
            </a:pPr>
            <a:endParaRPr lang="nl-BE" sz="1400" dirty="0">
              <a:latin typeface="Belfius Montserrat Light"/>
            </a:endParaRPr>
          </a:p>
          <a:p>
            <a:pPr defTabSz="415849">
              <a:lnSpc>
                <a:spcPct val="150000"/>
              </a:lnSpc>
            </a:pPr>
            <a:endParaRPr lang="nl-BE" sz="1400" dirty="0">
              <a:latin typeface="Belfius Montserrat Light"/>
            </a:endParaRPr>
          </a:p>
          <a:p>
            <a:pPr defTabSz="415849">
              <a:lnSpc>
                <a:spcPct val="150000"/>
              </a:lnSpc>
            </a:pPr>
            <a:endParaRPr lang="nl-BE" sz="1400" dirty="0">
              <a:latin typeface="Belfius Montserrat Light"/>
            </a:endParaRPr>
          </a:p>
          <a:p>
            <a:pPr defTabSz="415849">
              <a:lnSpc>
                <a:spcPct val="150000"/>
              </a:lnSpc>
            </a:pPr>
            <a:endParaRPr lang="nl-BE" sz="1400" dirty="0">
              <a:latin typeface="Belfius Montserrat Light"/>
            </a:endParaRPr>
          </a:p>
          <a:p>
            <a:pPr marL="257175" indent="-257175" defTabSz="415849">
              <a:buFontTx/>
              <a:buChar char="-"/>
            </a:pPr>
            <a:r>
              <a:rPr lang="nl-BE" sz="1200" dirty="0">
                <a:solidFill>
                  <a:srgbClr val="000000"/>
                </a:solidFill>
                <a:latin typeface="Belfius Montserrat Light"/>
              </a:rPr>
              <a:t>Volgende overschrijding: oktober 2023</a:t>
            </a:r>
          </a:p>
          <a:p>
            <a:pPr marL="207925" lvl="1" defTabSz="415849">
              <a:lnSpc>
                <a:spcPct val="150000"/>
              </a:lnSpc>
            </a:pPr>
            <a:endParaRPr lang="fr-BE" sz="1200" dirty="0">
              <a:solidFill>
                <a:srgbClr val="51626F"/>
              </a:solidFill>
              <a:latin typeface="Belfius Montserrat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79E27E-9FE3-4914-8093-E1FD25633399}"/>
              </a:ext>
            </a:extLst>
          </p:cNvPr>
          <p:cNvSpPr txBox="1"/>
          <p:nvPr/>
        </p:nvSpPr>
        <p:spPr>
          <a:xfrm>
            <a:off x="617092" y="4440984"/>
            <a:ext cx="4685714" cy="3079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nl-BE" sz="1050" dirty="0">
                <a:solidFill>
                  <a:srgbClr val="000000"/>
                </a:solidFill>
              </a:rPr>
              <a:t>Bron: Federaal Planbureau (juni 2023)</a:t>
            </a:r>
            <a:endParaRPr lang="fr-BE" sz="1050" dirty="0">
              <a:solidFill>
                <a:srgbClr val="000000"/>
              </a:solidFill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6A22A8D-A8F7-5582-1115-23989715BF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799611"/>
              </p:ext>
            </p:extLst>
          </p:nvPr>
        </p:nvGraphicFramePr>
        <p:xfrm>
          <a:off x="443753" y="1287556"/>
          <a:ext cx="5224181" cy="315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45544E7-EAD5-8533-60AF-4C667BF3E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101892"/>
              </p:ext>
            </p:extLst>
          </p:nvPr>
        </p:nvGraphicFramePr>
        <p:xfrm>
          <a:off x="6073688" y="3210003"/>
          <a:ext cx="2626559" cy="91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6559">
                  <a:extLst>
                    <a:ext uri="{9D8B030D-6E8A-4147-A177-3AD203B41FA5}">
                      <a16:colId xmlns:a16="http://schemas.microsoft.com/office/drawing/2014/main" val="2912734753"/>
                    </a:ext>
                  </a:extLst>
                </a:gridCol>
              </a:tblGrid>
              <a:tr h="149147">
                <a:tc>
                  <a:txBody>
                    <a:bodyPr/>
                    <a:lstStyle/>
                    <a:p>
                      <a:pPr algn="ctr"/>
                      <a:r>
                        <a:rPr lang="nl-BE" sz="1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Overschrijding</a:t>
                      </a:r>
                      <a:r>
                        <a:rPr lang="fr-FR" sz="1000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fr-FR" sz="1000" dirty="0" err="1">
                          <a:solidFill>
                            <a:srgbClr val="FFFFFF"/>
                          </a:solidFill>
                          <a:effectLst/>
                        </a:rPr>
                        <a:t>spilindex</a:t>
                      </a:r>
                      <a:r>
                        <a:rPr lang="fr-FR" sz="1000" dirty="0">
                          <a:solidFill>
                            <a:srgbClr val="FFFFFF"/>
                          </a:solidFill>
                          <a:effectLst/>
                        </a:rPr>
                        <a:t> (2%)</a:t>
                      </a:r>
                      <a:endParaRPr lang="fr-BE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2648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>
                          <a:solidFill>
                            <a:srgbClr val="FFFFFF"/>
                          </a:solidFill>
                          <a:effectLst/>
                        </a:rPr>
                        <a:t>December</a:t>
                      </a:r>
                      <a:r>
                        <a:rPr lang="fr-FR" sz="1000" dirty="0">
                          <a:solidFill>
                            <a:srgbClr val="FFFFFF"/>
                          </a:solidFill>
                          <a:effectLst/>
                        </a:rPr>
                        <a:t> 2021</a:t>
                      </a:r>
                      <a:endParaRPr lang="fr-BE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17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588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>
                          <a:solidFill>
                            <a:srgbClr val="FFFFFF"/>
                          </a:solidFill>
                          <a:effectLst/>
                        </a:rPr>
                        <a:t>Februari</a:t>
                      </a:r>
                      <a:r>
                        <a:rPr lang="fr-FR" sz="1000" dirty="0">
                          <a:solidFill>
                            <a:srgbClr val="FFFFFF"/>
                          </a:solidFill>
                          <a:effectLst/>
                        </a:rPr>
                        <a:t> 2022</a:t>
                      </a:r>
                      <a:endParaRPr lang="fr-BE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17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514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rgbClr val="FFFFFF"/>
                          </a:solidFill>
                          <a:effectLst/>
                        </a:rPr>
                        <a:t>April 2022</a:t>
                      </a:r>
                      <a:endParaRPr lang="fr-BE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17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1491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solidFill>
                            <a:srgbClr val="FFFFFF"/>
                          </a:solidFill>
                          <a:effectLst/>
                        </a:rPr>
                        <a:t>Augustus 2022</a:t>
                      </a:r>
                      <a:endParaRPr lang="fr-BE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17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889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 err="1">
                          <a:solidFill>
                            <a:srgbClr val="FFFFFF"/>
                          </a:solidFill>
                          <a:effectLst/>
                        </a:rPr>
                        <a:t>November</a:t>
                      </a:r>
                      <a:r>
                        <a:rPr lang="fr-FR" sz="1000" dirty="0">
                          <a:solidFill>
                            <a:srgbClr val="FFFFFF"/>
                          </a:solidFill>
                          <a:effectLst/>
                        </a:rPr>
                        <a:t> 2022</a:t>
                      </a:r>
                      <a:endParaRPr lang="fr-BE" sz="12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1173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164047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7169E5-A1D9-0413-1B0C-D249DAB2AB35}"/>
              </a:ext>
            </a:extLst>
          </p:cNvPr>
          <p:cNvCxnSpPr/>
          <p:nvPr/>
        </p:nvCxnSpPr>
        <p:spPr>
          <a:xfrm flipV="1">
            <a:off x="1949824" y="1795182"/>
            <a:ext cx="0" cy="1707777"/>
          </a:xfrm>
          <a:prstGeom prst="line">
            <a:avLst/>
          </a:prstGeom>
          <a:ln>
            <a:solidFill>
              <a:srgbClr val="53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3FC3F2-4F9E-36F6-F341-A88F0F000E31}"/>
              </a:ext>
            </a:extLst>
          </p:cNvPr>
          <p:cNvCxnSpPr/>
          <p:nvPr/>
        </p:nvCxnSpPr>
        <p:spPr>
          <a:xfrm flipV="1">
            <a:off x="3144371" y="1795182"/>
            <a:ext cx="0" cy="1707777"/>
          </a:xfrm>
          <a:prstGeom prst="line">
            <a:avLst/>
          </a:prstGeom>
          <a:ln>
            <a:solidFill>
              <a:srgbClr val="53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B093A9-2E47-DABC-3237-782725AA34A3}"/>
              </a:ext>
            </a:extLst>
          </p:cNvPr>
          <p:cNvCxnSpPr/>
          <p:nvPr/>
        </p:nvCxnSpPr>
        <p:spPr>
          <a:xfrm flipV="1">
            <a:off x="4244789" y="1795182"/>
            <a:ext cx="0" cy="1707777"/>
          </a:xfrm>
          <a:prstGeom prst="line">
            <a:avLst/>
          </a:prstGeom>
          <a:ln>
            <a:solidFill>
              <a:srgbClr val="5353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CDA7D720-F436-DBA4-130F-EDFF60F1F4B8}"/>
              </a:ext>
            </a:extLst>
          </p:cNvPr>
          <p:cNvSpPr txBox="1">
            <a:spLocks/>
          </p:cNvSpPr>
          <p:nvPr/>
        </p:nvSpPr>
        <p:spPr>
          <a:xfrm>
            <a:off x="694068" y="484726"/>
            <a:ext cx="7951723" cy="30794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marR="0" indent="0" algn="l" defTabSz="415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BE" sz="1455" b="0" i="0" kern="1200">
                <a:solidFill>
                  <a:srgbClr val="535353"/>
                </a:solidFill>
                <a:latin typeface="Belfius21 Light" pitchFamily="2" charset="77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 b="0" i="0" baseline="0">
                <a:latin typeface="+mj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nl-BE" sz="2000">
                <a:solidFill>
                  <a:srgbClr val="000000"/>
                </a:solidFill>
                <a:latin typeface="Belfius21 Light" pitchFamily="2" charset="0"/>
              </a:rPr>
              <a:t>Zwaar verstoorde macro-economische context</a:t>
            </a:r>
            <a:endParaRPr lang="nl-BE" sz="2000" dirty="0">
              <a:solidFill>
                <a:srgbClr val="000000"/>
              </a:solidFill>
              <a:latin typeface="Belfius21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066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457B7-22B0-4691-9D61-A66BA0471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4068" y="484726"/>
            <a:ext cx="8163685" cy="307949"/>
          </a:xfrm>
        </p:spPr>
        <p:txBody>
          <a:bodyPr/>
          <a:lstStyle/>
          <a:p>
            <a:r>
              <a:rPr lang="fr-FR" sz="2000" dirty="0">
                <a:solidFill>
                  <a:srgbClr val="C30144"/>
                </a:solidFill>
                <a:latin typeface="Belfius21 Light" pitchFamily="2" charset="0"/>
                <a:cs typeface="Arial" panose="020B0604020202020204" pitchFamily="34" charset="0"/>
              </a:rPr>
              <a:t>Impact op </a:t>
            </a:r>
            <a:r>
              <a:rPr lang="fr-FR" sz="2000" dirty="0" err="1">
                <a:solidFill>
                  <a:srgbClr val="C30144"/>
                </a:solidFill>
                <a:latin typeface="Belfius21 Light" pitchFamily="2" charset="0"/>
                <a:cs typeface="Arial" panose="020B0604020202020204" pitchFamily="34" charset="0"/>
              </a:rPr>
              <a:t>meerjarenplannen</a:t>
            </a:r>
            <a:r>
              <a:rPr lang="fr-FR" sz="2000" dirty="0">
                <a:solidFill>
                  <a:srgbClr val="C30144"/>
                </a:solidFill>
                <a:latin typeface="Belfius21 Light" pitchFamily="2" charset="0"/>
                <a:cs typeface="Arial" panose="020B0604020202020204" pitchFamily="34" charset="0"/>
              </a:rPr>
              <a:t> en </a:t>
            </a:r>
            <a:r>
              <a:rPr lang="fr-FR" sz="2000" dirty="0" err="1">
                <a:solidFill>
                  <a:srgbClr val="C30144"/>
                </a:solidFill>
                <a:latin typeface="Belfius21 Light" pitchFamily="2" charset="0"/>
                <a:cs typeface="Arial" panose="020B0604020202020204" pitchFamily="34" charset="0"/>
              </a:rPr>
              <a:t>gemeentebegrotingen</a:t>
            </a:r>
            <a:r>
              <a:rPr lang="fr-FR" sz="2000" dirty="0">
                <a:solidFill>
                  <a:srgbClr val="C30144"/>
                </a:solidFill>
                <a:latin typeface="Belfius21 Light" pitchFamily="2" charset="0"/>
                <a:cs typeface="Arial" panose="020B0604020202020204" pitchFamily="34" charset="0"/>
              </a:rPr>
              <a:t> 2023?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0367AF-172B-4630-BC82-D6E2A46B2D64}"/>
              </a:ext>
            </a:extLst>
          </p:cNvPr>
          <p:cNvSpPr txBox="1"/>
          <p:nvPr/>
        </p:nvSpPr>
        <p:spPr>
          <a:xfrm>
            <a:off x="464760" y="2089600"/>
            <a:ext cx="2995990" cy="1640008"/>
          </a:xfrm>
          <a:prstGeom prst="rect">
            <a:avLst/>
          </a:prstGeom>
          <a:noFill/>
          <a:ln>
            <a:solidFill>
              <a:srgbClr val="50626F"/>
            </a:solidFill>
          </a:ln>
        </p:spPr>
        <p:txBody>
          <a:bodyPr wrap="square" rtlCol="0">
            <a:noAutofit/>
          </a:bodyPr>
          <a:lstStyle/>
          <a:p>
            <a:pPr lvl="1">
              <a:lnSpc>
                <a:spcPct val="150000"/>
              </a:lnSpc>
            </a:pPr>
            <a:r>
              <a:rPr lang="fr-FR" sz="1200" dirty="0" err="1">
                <a:solidFill>
                  <a:srgbClr val="C30243"/>
                </a:solidFill>
                <a:latin typeface="Belfius21" pitchFamily="2" charset="0"/>
                <a:cs typeface="Arial" panose="020B0604020202020204" pitchFamily="34" charset="0"/>
              </a:rPr>
              <a:t>Uitgaven</a:t>
            </a:r>
            <a:r>
              <a:rPr lang="fr-FR" sz="1200" dirty="0">
                <a:solidFill>
                  <a:srgbClr val="C30243"/>
                </a:solidFill>
                <a:latin typeface="Belfius21" pitchFamily="2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C30243"/>
                </a:solidFill>
                <a:latin typeface="Belfius21" pitchFamily="2" charset="0"/>
                <a:cs typeface="Arial" panose="020B0604020202020204" pitchFamily="34" charset="0"/>
              </a:rPr>
              <a:t>stijgen</a:t>
            </a:r>
            <a:r>
              <a:rPr lang="fr-FR" sz="1200" dirty="0">
                <a:solidFill>
                  <a:srgbClr val="C30243"/>
                </a:solidFill>
                <a:latin typeface="Belfius21" pitchFamily="2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C30243"/>
                </a:solidFill>
                <a:latin typeface="Belfius21" pitchFamily="2" charset="0"/>
                <a:cs typeface="Arial" panose="020B0604020202020204" pitchFamily="34" charset="0"/>
              </a:rPr>
              <a:t>sterk</a:t>
            </a:r>
            <a:r>
              <a:rPr lang="fr-FR" sz="1200" dirty="0">
                <a:solidFill>
                  <a:srgbClr val="C30243"/>
                </a:solidFill>
                <a:latin typeface="Belfius21" pitchFamily="2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C30243"/>
                </a:solidFill>
                <a:latin typeface="Belfius21" pitchFamily="2" charset="0"/>
                <a:cs typeface="Arial" panose="020B0604020202020204" pitchFamily="34" charset="0"/>
              </a:rPr>
              <a:t>vanaf</a:t>
            </a:r>
            <a:r>
              <a:rPr lang="fr-FR" sz="1200" dirty="0">
                <a:solidFill>
                  <a:srgbClr val="C30243"/>
                </a:solidFill>
                <a:latin typeface="Belfius21" pitchFamily="2" charset="0"/>
                <a:cs typeface="Arial" panose="020B0604020202020204" pitchFamily="34" charset="0"/>
              </a:rPr>
              <a:t> 2022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100" dirty="0" err="1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Lonen</a:t>
            </a:r>
            <a:r>
              <a:rPr lang="fr-FR" sz="1100" dirty="0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 (</a:t>
            </a:r>
            <a:r>
              <a:rPr lang="fr-FR" sz="1100" dirty="0" err="1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indexatie</a:t>
            </a:r>
            <a:r>
              <a:rPr lang="fr-FR" sz="1100" dirty="0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)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100" dirty="0" err="1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Energiekosten</a:t>
            </a:r>
            <a:endParaRPr lang="fr-FR" sz="1100" dirty="0">
              <a:solidFill>
                <a:srgbClr val="000000"/>
              </a:solidFill>
              <a:latin typeface="Belfius21" pitchFamily="2" charset="0"/>
              <a:cs typeface="Arial" panose="020B0604020202020204" pitchFamily="34" charset="0"/>
            </a:endParaRP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100" dirty="0" err="1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Werkingssubsidies</a:t>
            </a:r>
            <a:r>
              <a:rPr lang="fr-FR" sz="1100" dirty="0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 </a:t>
            </a:r>
            <a:r>
              <a:rPr lang="fr-FR" sz="1100" dirty="0" err="1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aan</a:t>
            </a:r>
            <a:r>
              <a:rPr lang="fr-FR" sz="1100" dirty="0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 </a:t>
            </a:r>
            <a:r>
              <a:rPr lang="fr-FR" sz="1100" dirty="0" err="1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politiezones</a:t>
            </a:r>
            <a:r>
              <a:rPr lang="fr-FR" sz="1100" dirty="0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, </a:t>
            </a:r>
            <a:r>
              <a:rPr lang="fr-FR" sz="1100" dirty="0" err="1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hulpverleningszones</a:t>
            </a:r>
            <a:r>
              <a:rPr lang="fr-FR" sz="1100" dirty="0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…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100" dirty="0" err="1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Financiële</a:t>
            </a:r>
            <a:r>
              <a:rPr lang="fr-FR" sz="1100" dirty="0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 </a:t>
            </a:r>
            <a:r>
              <a:rPr lang="fr-FR" sz="1100" dirty="0" err="1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uitgaven</a:t>
            </a:r>
            <a:endParaRPr lang="fr-FR" sz="1100" dirty="0">
              <a:solidFill>
                <a:srgbClr val="000000"/>
              </a:solidFill>
              <a:latin typeface="Belfius21" pitchFamily="2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48F9F1-069D-352D-C290-DD72BD54C5DB}"/>
              </a:ext>
            </a:extLst>
          </p:cNvPr>
          <p:cNvSpPr txBox="1"/>
          <p:nvPr/>
        </p:nvSpPr>
        <p:spPr>
          <a:xfrm>
            <a:off x="3529473" y="1188794"/>
            <a:ext cx="2083927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BE" sz="1400" i="1" dirty="0" err="1">
                <a:solidFill>
                  <a:srgbClr val="C30045"/>
                </a:solidFill>
                <a:effectLst/>
                <a:latin typeface="Belfius21" pitchFamily="2" charset="0"/>
                <a:ea typeface="Arial" panose="020B0604020202020204" pitchFamily="34" charset="0"/>
              </a:rPr>
              <a:t>Conclusie</a:t>
            </a:r>
            <a:r>
              <a:rPr lang="fr-BE" sz="1400" i="1" dirty="0">
                <a:solidFill>
                  <a:srgbClr val="C30045"/>
                </a:solidFill>
                <a:effectLst/>
                <a:latin typeface="Belfius21" pitchFamily="2" charset="0"/>
                <a:ea typeface="Arial" panose="020B0604020202020204" pitchFamily="34" charset="0"/>
              </a:rPr>
              <a:t> analyse 2022</a:t>
            </a:r>
          </a:p>
          <a:p>
            <a:pPr algn="ctr"/>
            <a:r>
              <a:rPr lang="fr-BE" sz="1200" i="1" dirty="0">
                <a:solidFill>
                  <a:srgbClr val="000000"/>
                </a:solidFill>
                <a:latin typeface="Belfius21" pitchFamily="2" charset="0"/>
              </a:rPr>
              <a:t>«</a:t>
            </a:r>
            <a:r>
              <a:rPr lang="nl-BE" sz="1200" i="1" dirty="0">
                <a:solidFill>
                  <a:srgbClr val="000000"/>
                </a:solidFill>
                <a:latin typeface="Belfius21" pitchFamily="2" charset="0"/>
              </a:rPr>
              <a:t>Energiecrisis en inflatie: grotere financiële schok dan de covidfactuur</a:t>
            </a:r>
            <a:r>
              <a:rPr lang="fr-BE" sz="1200" i="1" dirty="0">
                <a:solidFill>
                  <a:srgbClr val="000000"/>
                </a:solidFill>
                <a:effectLst/>
                <a:latin typeface="Belfius21" pitchFamily="2" charset="0"/>
                <a:ea typeface="Arial" panose="020B0604020202020204" pitchFamily="34" charset="0"/>
              </a:rPr>
              <a:t>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20F859-891A-F0D5-0EAF-9C7293F31398}"/>
              </a:ext>
            </a:extLst>
          </p:cNvPr>
          <p:cNvSpPr txBox="1"/>
          <p:nvPr/>
        </p:nvSpPr>
        <p:spPr>
          <a:xfrm>
            <a:off x="464759" y="1216959"/>
            <a:ext cx="2994861" cy="60511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nl-BE" sz="2400">
                <a:solidFill>
                  <a:srgbClr val="FFFFFF"/>
                </a:solidFill>
              </a:rPr>
              <a:t>Uitgaven</a:t>
            </a:r>
            <a:endParaRPr lang="fr-BE" sz="240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F9B92-F4B7-2EB5-DB7B-74649DDED823}"/>
              </a:ext>
            </a:extLst>
          </p:cNvPr>
          <p:cNvSpPr txBox="1"/>
          <p:nvPr/>
        </p:nvSpPr>
        <p:spPr>
          <a:xfrm>
            <a:off x="5682123" y="1201760"/>
            <a:ext cx="2995988" cy="6051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nl-BE" sz="2400" dirty="0">
                <a:solidFill>
                  <a:srgbClr val="FFFFFF"/>
                </a:solidFill>
              </a:rPr>
              <a:t>Ontvangsten</a:t>
            </a:r>
            <a:endParaRPr lang="fr-BE" sz="24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83F29-EEBC-5D2B-5623-6668E6AE2C35}"/>
              </a:ext>
            </a:extLst>
          </p:cNvPr>
          <p:cNvSpPr txBox="1"/>
          <p:nvPr/>
        </p:nvSpPr>
        <p:spPr>
          <a:xfrm>
            <a:off x="5683252" y="2148728"/>
            <a:ext cx="2995988" cy="1580880"/>
          </a:xfrm>
          <a:prstGeom prst="rect">
            <a:avLst/>
          </a:prstGeom>
          <a:noFill/>
          <a:ln>
            <a:solidFill>
              <a:srgbClr val="50626F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1200" dirty="0" err="1">
                <a:solidFill>
                  <a:srgbClr val="C30144"/>
                </a:solidFill>
                <a:latin typeface="Belfius21" pitchFamily="2" charset="0"/>
                <a:cs typeface="Arial" panose="020B0604020202020204" pitchFamily="34" charset="0"/>
              </a:rPr>
              <a:t>Onzekerheid</a:t>
            </a:r>
            <a:r>
              <a:rPr lang="fr-FR" sz="1200" dirty="0">
                <a:solidFill>
                  <a:srgbClr val="C30144"/>
                </a:solidFill>
                <a:latin typeface="Belfius21" pitchFamily="2" charset="0"/>
                <a:cs typeface="Arial" panose="020B0604020202020204" pitchFamily="34" charset="0"/>
              </a:rPr>
              <a:t> over </a:t>
            </a:r>
            <a:r>
              <a:rPr lang="fr-FR" sz="1200" dirty="0" err="1">
                <a:solidFill>
                  <a:srgbClr val="C30144"/>
                </a:solidFill>
                <a:latin typeface="Belfius21" pitchFamily="2" charset="0"/>
                <a:cs typeface="Arial" panose="020B0604020202020204" pitchFamily="34" charset="0"/>
              </a:rPr>
              <a:t>ontvangsten</a:t>
            </a:r>
            <a:r>
              <a:rPr lang="fr-FR" sz="1200" dirty="0">
                <a:solidFill>
                  <a:srgbClr val="C30144"/>
                </a:solidFill>
                <a:latin typeface="Belfius21" pitchFamily="2" charset="0"/>
                <a:cs typeface="Arial" panose="020B0604020202020204" pitchFamily="34" charset="0"/>
              </a:rPr>
              <a:t> in 2022</a:t>
            </a:r>
          </a:p>
          <a:p>
            <a:pPr>
              <a:lnSpc>
                <a:spcPct val="150000"/>
              </a:lnSpc>
            </a:pPr>
            <a:r>
              <a:rPr lang="fr-FR" sz="1100" dirty="0" err="1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Indexatie</a:t>
            </a:r>
            <a:r>
              <a:rPr lang="fr-FR" sz="1100" dirty="0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 </a:t>
            </a:r>
            <a:r>
              <a:rPr lang="fr-FR" sz="1100" dirty="0" err="1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gebeurt</a:t>
            </a:r>
            <a:r>
              <a:rPr lang="fr-FR" sz="1100" dirty="0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 </a:t>
            </a:r>
            <a:r>
              <a:rPr lang="fr-FR" sz="1100" dirty="0" err="1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gradueel</a:t>
            </a:r>
            <a:r>
              <a:rPr lang="fr-FR" sz="1100" dirty="0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 en </a:t>
            </a:r>
            <a:r>
              <a:rPr lang="fr-FR" sz="1100" dirty="0" err="1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komt</a:t>
            </a:r>
            <a:r>
              <a:rPr lang="fr-FR" sz="1100" dirty="0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 </a:t>
            </a:r>
            <a:r>
              <a:rPr lang="fr-FR" sz="1100" dirty="0">
                <a:solidFill>
                  <a:srgbClr val="C30144"/>
                </a:solidFill>
                <a:latin typeface="Belfius21" pitchFamily="2" charset="0"/>
                <a:cs typeface="Arial" panose="020B0604020202020204" pitchFamily="34" charset="0"/>
              </a:rPr>
              <a:t>met </a:t>
            </a:r>
            <a:r>
              <a:rPr lang="fr-FR" sz="1100" dirty="0" err="1">
                <a:solidFill>
                  <a:srgbClr val="C30144"/>
                </a:solidFill>
                <a:latin typeface="Belfius21" pitchFamily="2" charset="0"/>
                <a:cs typeface="Arial" panose="020B0604020202020204" pitchFamily="34" charset="0"/>
              </a:rPr>
              <a:t>vertraging</a:t>
            </a:r>
            <a:r>
              <a:rPr lang="fr-FR" sz="1100" dirty="0">
                <a:solidFill>
                  <a:srgbClr val="C30144"/>
                </a:solidFill>
                <a:latin typeface="Belfius21" pitchFamily="2" charset="0"/>
                <a:cs typeface="Arial" panose="020B0604020202020204" pitchFamily="34" charset="0"/>
              </a:rPr>
              <a:t> </a:t>
            </a:r>
            <a:r>
              <a:rPr lang="fr-FR" sz="1100" dirty="0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(</a:t>
            </a:r>
            <a:r>
              <a:rPr lang="fr-FR" sz="1100" dirty="0" err="1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vanaf</a:t>
            </a:r>
            <a:r>
              <a:rPr lang="fr-FR" sz="1100" dirty="0">
                <a:solidFill>
                  <a:srgbClr val="000000"/>
                </a:solidFill>
                <a:latin typeface="Belfius21" pitchFamily="2" charset="0"/>
                <a:cs typeface="Arial" panose="020B0604020202020204" pitchFamily="34" charset="0"/>
              </a:rPr>
              <a:t> 2023 en 2024)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C6B17C2-7FFF-0607-6CE1-D79FB55DAC9B}"/>
              </a:ext>
            </a:extLst>
          </p:cNvPr>
          <p:cNvSpPr/>
          <p:nvPr/>
        </p:nvSpPr>
        <p:spPr>
          <a:xfrm rot="5400000">
            <a:off x="1543049" y="3701740"/>
            <a:ext cx="504264" cy="58689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0B87979-B0D0-6B03-C1A0-A4FDE7AB8FD3}"/>
              </a:ext>
            </a:extLst>
          </p:cNvPr>
          <p:cNvSpPr/>
          <p:nvPr/>
        </p:nvSpPr>
        <p:spPr>
          <a:xfrm rot="5400000">
            <a:off x="6927984" y="3688292"/>
            <a:ext cx="504264" cy="58689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FF839C-9B0C-E408-A1D3-3BA81A1B2F9D}"/>
              </a:ext>
            </a:extLst>
          </p:cNvPr>
          <p:cNvSpPr txBox="1"/>
          <p:nvPr/>
        </p:nvSpPr>
        <p:spPr>
          <a:xfrm>
            <a:off x="613396" y="4233873"/>
            <a:ext cx="2569108" cy="6454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nl-BE" sz="1100" b="1" dirty="0">
                <a:solidFill>
                  <a:srgbClr val="C30144"/>
                </a:solidFill>
              </a:rPr>
              <a:t>Hoe sterk stijgen de uitgaven </a:t>
            </a:r>
          </a:p>
          <a:p>
            <a:pPr algn="ctr">
              <a:lnSpc>
                <a:spcPct val="150000"/>
              </a:lnSpc>
            </a:pPr>
            <a:r>
              <a:rPr lang="nl-BE" sz="1100" b="1" dirty="0">
                <a:solidFill>
                  <a:srgbClr val="000000"/>
                </a:solidFill>
              </a:rPr>
              <a:t>in 2022-2023?</a:t>
            </a:r>
            <a:endParaRPr lang="fr-BE" sz="1100" b="1" dirty="0">
              <a:solidFill>
                <a:srgbClr val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7ED192-4E47-953D-CE23-70FC5D7F8C69}"/>
              </a:ext>
            </a:extLst>
          </p:cNvPr>
          <p:cNvSpPr txBox="1"/>
          <p:nvPr/>
        </p:nvSpPr>
        <p:spPr>
          <a:xfrm>
            <a:off x="5853909" y="4193384"/>
            <a:ext cx="2569108" cy="6454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nl-BE" sz="1100" b="1" dirty="0">
                <a:solidFill>
                  <a:srgbClr val="C30144"/>
                </a:solidFill>
              </a:rPr>
              <a:t>Hoe evolueren de ontvangsten </a:t>
            </a:r>
            <a:r>
              <a:rPr lang="nl-BE" sz="1100" b="1" dirty="0">
                <a:solidFill>
                  <a:srgbClr val="000000"/>
                </a:solidFill>
              </a:rPr>
              <a:t>vanaf 2023?</a:t>
            </a:r>
            <a:endParaRPr lang="fr-BE" sz="1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9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C126A0-FEA0-E481-51A6-FFFCA66AC1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/>
              <a:t>UITGAVEN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03384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457B7-22B0-4691-9D61-A66BA04710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sz="2000" dirty="0">
                <a:solidFill>
                  <a:srgbClr val="C30045"/>
                </a:solidFill>
                <a:latin typeface="Belfius21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nl-BE" sz="2000" dirty="0">
                <a:solidFill>
                  <a:srgbClr val="000000"/>
                </a:solidFill>
                <a:latin typeface="Belfius21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nl-BE" sz="2000" dirty="0">
                <a:solidFill>
                  <a:srgbClr val="000000"/>
                </a:solidFill>
                <a:effectLst/>
                <a:latin typeface="Belfius21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Kostenexplosie bij steden en gemeenten </a:t>
            </a:r>
          </a:p>
          <a:p>
            <a:r>
              <a:rPr lang="nl-BE" sz="2000" dirty="0">
                <a:solidFill>
                  <a:srgbClr val="C30045"/>
                </a:solidFill>
                <a:latin typeface="Belfius21 Ligh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exploitatie-uitgaven</a:t>
            </a:r>
            <a:endParaRPr lang="fr-FR" sz="2000" dirty="0">
              <a:solidFill>
                <a:srgbClr val="C30144"/>
              </a:solidFill>
              <a:latin typeface="Belfius21 Light" pitchFamily="2" charset="0"/>
              <a:cs typeface="Arial" panose="020B0604020202020204" pitchFamily="34" charset="0"/>
            </a:endParaRPr>
          </a:p>
        </p:txBody>
      </p:sp>
      <p:sp>
        <p:nvSpPr>
          <p:cNvPr id="6" name="Right Brace 2">
            <a:extLst>
              <a:ext uri="{FF2B5EF4-FFF2-40B4-BE49-F238E27FC236}">
                <a16:creationId xmlns:a16="http://schemas.microsoft.com/office/drawing/2014/main" id="{49570CEA-C4CE-D7DB-9D89-85F440CE7E62}"/>
              </a:ext>
            </a:extLst>
          </p:cNvPr>
          <p:cNvSpPr/>
          <p:nvPr/>
        </p:nvSpPr>
        <p:spPr>
          <a:xfrm>
            <a:off x="3661734" y="1905016"/>
            <a:ext cx="138583" cy="1667435"/>
          </a:xfrm>
          <a:prstGeom prst="rightBracket">
            <a:avLst/>
          </a:prstGeom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3E80C2FB-E29B-1BD5-0BFA-7DA5BE2A1D0B}"/>
              </a:ext>
            </a:extLst>
          </p:cNvPr>
          <p:cNvSpPr txBox="1"/>
          <p:nvPr/>
        </p:nvSpPr>
        <p:spPr>
          <a:xfrm>
            <a:off x="4029160" y="2266846"/>
            <a:ext cx="2972528" cy="707886"/>
          </a:xfrm>
          <a:prstGeom prst="rect">
            <a:avLst/>
          </a:prstGeom>
          <a:noFill/>
          <a:ln>
            <a:solidFill>
              <a:srgbClr val="535353"/>
            </a:solidFill>
          </a:ln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rgbClr val="000000"/>
                </a:solidFill>
                <a:latin typeface="Belfius21" pitchFamily="2" charset="0"/>
              </a:rPr>
              <a:t>+1,7 miljard EUR t.o.v. </a:t>
            </a:r>
            <a:r>
              <a:rPr lang="nl-BE" sz="2000" dirty="0">
                <a:solidFill>
                  <a:srgbClr val="C30045"/>
                </a:solidFill>
              </a:rPr>
              <a:t>aanpassing MJP 2022</a:t>
            </a:r>
            <a:endParaRPr lang="fr-BE" sz="2000" dirty="0">
              <a:solidFill>
                <a:srgbClr val="C30045"/>
              </a:solidFill>
            </a:endParaRPr>
          </a:p>
        </p:txBody>
      </p:sp>
      <p:pic>
        <p:nvPicPr>
          <p:cNvPr id="14" name="Tijdelijke aanduiding voor inhoud 7">
            <a:extLst>
              <a:ext uri="{FF2B5EF4-FFF2-40B4-BE49-F238E27FC236}">
                <a16:creationId xmlns:a16="http://schemas.microsoft.com/office/drawing/2014/main" id="{9993C9F4-B55A-2112-CC88-E0D376FA9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59" y="1308628"/>
            <a:ext cx="2739282" cy="3489531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E6D39935-4101-0908-FF50-DDAF878F8234}"/>
              </a:ext>
            </a:extLst>
          </p:cNvPr>
          <p:cNvSpPr txBox="1"/>
          <p:nvPr/>
        </p:nvSpPr>
        <p:spPr>
          <a:xfrm>
            <a:off x="3932859" y="3236834"/>
            <a:ext cx="4955109" cy="131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nl-BE" sz="1400" dirty="0">
                <a:solidFill>
                  <a:srgbClr val="000000"/>
                </a:solidFill>
                <a:effectLst/>
                <a:latin typeface="Belfius21" pitchFamily="2" charset="0"/>
                <a:ea typeface="Calibri" panose="020F0502020204030204" pitchFamily="34" charset="0"/>
                <a:cs typeface="BelfiusAlternative-Regular"/>
              </a:rPr>
              <a:t>De raming voor 2023 neemt ook de onvoorziene uitgavenstijging voor 2022 mee (aangepaste meerjarenplannen 2020-2025), aangezien de eerste cijfers van 2022 nog geen rekening houden met een snel aantrekkende inflatie. </a:t>
            </a:r>
            <a:endParaRPr lang="nl-BE" sz="1400" dirty="0">
              <a:solidFill>
                <a:srgbClr val="000000"/>
              </a:solidFill>
              <a:effectLst/>
              <a:latin typeface="Belfius21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C1CA04D-967B-C052-D500-A14C0097F607}"/>
              </a:ext>
            </a:extLst>
          </p:cNvPr>
          <p:cNvSpPr txBox="1">
            <a:spLocks/>
          </p:cNvSpPr>
          <p:nvPr/>
        </p:nvSpPr>
        <p:spPr>
          <a:xfrm>
            <a:off x="7718612" y="795249"/>
            <a:ext cx="1425388" cy="373594"/>
          </a:xfrm>
          <a:prstGeom prst="rect">
            <a:avLst/>
          </a:prstGeom>
          <a:solidFill>
            <a:srgbClr val="FBAFA0"/>
          </a:solidFill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93685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2pPr>
            <a:lvl3pPr marL="701619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3pPr>
            <a:lvl4pPr marL="909554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4pPr>
            <a:lvl5pPr marL="1117488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000">
                <a:latin typeface="+mn-lt"/>
                <a:ea typeface="+mn-ea"/>
                <a:cs typeface="+mn-cs"/>
              </a:defRPr>
            </a:lvl5pPr>
            <a:lvl6pPr marL="1039673">
              <a:defRPr>
                <a:latin typeface="+mn-lt"/>
                <a:ea typeface="+mn-ea"/>
                <a:cs typeface="+mn-cs"/>
              </a:defRPr>
            </a:lvl6pPr>
            <a:lvl7pPr marL="1247607">
              <a:defRPr>
                <a:latin typeface="+mn-lt"/>
                <a:ea typeface="+mn-ea"/>
                <a:cs typeface="+mn-cs"/>
              </a:defRPr>
            </a:lvl7pPr>
            <a:lvl8pPr marL="1455542">
              <a:defRPr>
                <a:latin typeface="+mn-lt"/>
                <a:ea typeface="+mn-ea"/>
                <a:cs typeface="+mn-cs"/>
              </a:defRPr>
            </a:lvl8pPr>
            <a:lvl9pPr marL="1663476">
              <a:defRPr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nl-BE" sz="1600" kern="0" dirty="0">
                <a:solidFill>
                  <a:srgbClr val="FFFFFF"/>
                </a:solidFill>
              </a:rPr>
              <a:t>Vlaanderen</a:t>
            </a:r>
          </a:p>
          <a:p>
            <a:pPr defTabSz="1219170"/>
            <a:endParaRPr lang="fr-BE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971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ab84422-4b3c-4cb3-9766-d94814751ae8"/>
</p:tagLst>
</file>

<file path=ppt/theme/theme1.xml><?xml version="1.0" encoding="utf-8"?>
<a:theme xmlns:a="http://schemas.openxmlformats.org/drawingml/2006/main" name="1_Belfius_template">
  <a:themeElements>
    <a:clrScheme name="Belfius">
      <a:dk1>
        <a:srgbClr val="51626F"/>
      </a:dk1>
      <a:lt1>
        <a:srgbClr val="979FAA"/>
      </a:lt1>
      <a:dk2>
        <a:srgbClr val="D2D2D7"/>
      </a:dk2>
      <a:lt2>
        <a:srgbClr val="EBEBE6"/>
      </a:lt2>
      <a:accent1>
        <a:srgbClr val="C30045"/>
      </a:accent1>
      <a:accent2>
        <a:srgbClr val="8C193C"/>
      </a:accent2>
      <a:accent3>
        <a:srgbClr val="AF1E3C"/>
      </a:accent3>
      <a:accent4>
        <a:srgbClr val="FFDAE1"/>
      </a:accent4>
      <a:accent5>
        <a:srgbClr val="F03241"/>
      </a:accent5>
      <a:accent6>
        <a:srgbClr val="FAAFA0"/>
      </a:accent6>
      <a:hlink>
        <a:srgbClr val="0000FF"/>
      </a:hlink>
      <a:folHlink>
        <a:srgbClr val="FF00FF"/>
      </a:folHlink>
    </a:clrScheme>
    <a:fontScheme name="Custom 1">
      <a:majorFont>
        <a:latin typeface="Belfius Montserrat Light"/>
        <a:ea typeface=""/>
        <a:cs typeface=""/>
      </a:majorFont>
      <a:minorFont>
        <a:latin typeface="Belfius 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lnSpc>
            <a:spcPct val="150000"/>
          </a:lnSpc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524FCC3E52C248874ED05091B01B48" ma:contentTypeVersion="13" ma:contentTypeDescription="Een nieuw document maken." ma:contentTypeScope="" ma:versionID="f4ab0ab2afc17e773c5924fe74bc8392">
  <xsd:schema xmlns:xsd="http://www.w3.org/2001/XMLSchema" xmlns:xs="http://www.w3.org/2001/XMLSchema" xmlns:p="http://schemas.microsoft.com/office/2006/metadata/properties" xmlns:ns2="54b17c82-b6d3-4b9c-93eb-6c2306ccd223" xmlns:ns3="2fb0dc39-52ce-47d2-93c0-b104b6fb66db" targetNamespace="http://schemas.microsoft.com/office/2006/metadata/properties" ma:root="true" ma:fieldsID="f1667eda0bf45ae7f9872b9946c466c5" ns2:_="" ns3:_="">
    <xsd:import namespace="54b17c82-b6d3-4b9c-93eb-6c2306ccd223"/>
    <xsd:import namespace="2fb0dc39-52ce-47d2-93c0-b104b6fb66d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b17c82-b6d3-4b9c-93eb-6c2306ccd2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0dc39-52ce-47d2-93c0-b104b6fb66d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5E88D8-470A-429E-9883-8DB7EB38D534}">
  <ds:schemaRefs>
    <ds:schemaRef ds:uri="2fb0dc39-52ce-47d2-93c0-b104b6fb66db"/>
    <ds:schemaRef ds:uri="54b17c82-b6d3-4b9c-93eb-6c2306ccd22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78FCAE1-C307-4548-B0CE-C01E29266C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D9D8F5-877A-430C-8FA8-95094F80BC24}">
  <ds:schemaRefs>
    <ds:schemaRef ds:uri="2fb0dc39-52ce-47d2-93c0-b104b6fb66db"/>
    <ds:schemaRef ds:uri="54b17c82-b6d3-4b9c-93eb-6c2306ccd22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1818</Words>
  <Application>Microsoft Office PowerPoint</Application>
  <PresentationFormat>Diavoorstelling (16:9)</PresentationFormat>
  <Paragraphs>486</Paragraphs>
  <Slides>35</Slides>
  <Notes>20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7" baseType="lpstr">
      <vt:lpstr>Wingdings</vt:lpstr>
      <vt:lpstr>Montserrat Light</vt:lpstr>
      <vt:lpstr>Belfius Montserrat Light</vt:lpstr>
      <vt:lpstr>Belfius21 SemiBold</vt:lpstr>
      <vt:lpstr>Belfius Montserrat</vt:lpstr>
      <vt:lpstr>Belfius21 Light</vt:lpstr>
      <vt:lpstr>Belfius21</vt:lpstr>
      <vt:lpstr>Arial</vt:lpstr>
      <vt:lpstr>Calibri</vt:lpstr>
      <vt:lpstr>Belfius21 Medium</vt:lpstr>
      <vt:lpstr>Belfius Montserrat Medium</vt:lpstr>
      <vt:lpstr>1_Belfius_template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Begrotingen 2023: heel forse toename van fiscale ontvangsten (+16,4%) – ‘lokale taxshift’ zet zich door</vt:lpstr>
      <vt:lpstr>PowerPoint-presentatie</vt:lpstr>
      <vt:lpstr>Begrotingen 2023: indexeringsmechanismen van toelagen ondersteunen de ontvangsten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Belﬁus Bank &amp; Insurance Belgische bankverzekeraar met de Belgische federale overheid als enige  aandeelhouder</dc:title>
  <dc:creator>Wilmet Maryse (Belfius)</dc:creator>
  <cp:lastModifiedBy>Erauw Anne-Leen (Belfius)</cp:lastModifiedBy>
  <cp:revision>41</cp:revision>
  <cp:lastPrinted>2021-02-26T08:25:18Z</cp:lastPrinted>
  <dcterms:created xsi:type="dcterms:W3CDTF">2021-02-03T14:12:16Z</dcterms:created>
  <dcterms:modified xsi:type="dcterms:W3CDTF">2023-10-18T15:14:49Z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0x010100B0524FCC3E52C248874ED05091B01B48</vt:lpwstr>
  </property>
  <property fmtid="{D5CDD505-2E9C-101B-9397-08002B2CF9AE}" pid="3" name="_AdHocReviewCycleID">
    <vt:i4>-1310983472</vt:i4>
  </property>
  <property fmtid="{D5CDD505-2E9C-101B-9397-08002B2CF9AE}" pid="4" name="_NewReviewCycle">
    <vt:lpwstr/>
  </property>
  <property fmtid="{D5CDD505-2E9C-101B-9397-08002B2CF9AE}" pid="5" name="_EmailSubject">
    <vt:lpwstr>Studie Lokale financien</vt:lpwstr>
  </property>
  <property fmtid="{D5CDD505-2E9C-101B-9397-08002B2CF9AE}" pid="6" name="_AuthorEmail">
    <vt:lpwstr>Anne-Leen.Erauw@belfius.be</vt:lpwstr>
  </property>
  <property fmtid="{D5CDD505-2E9C-101B-9397-08002B2CF9AE}" pid="7" name="_AuthorEmailDisplayName">
    <vt:lpwstr>Erauw Anne-Leen (Belfius)</vt:lpwstr>
  </property>
  <property fmtid="{D5CDD505-2E9C-101B-9397-08002B2CF9AE}" pid="8" name="_PreviousAdHocReviewCycleID">
    <vt:i4>219990521</vt:i4>
  </property>
</Properties>
</file>